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10287000" cx="18288000"/>
  <p:notesSz cx="6858000" cy="9144000"/>
  <p:embeddedFontLst>
    <p:embeddedFont>
      <p:font typeface="Play"/>
      <p:regular r:id="rId14"/>
      <p:bold r:id="rId15"/>
    </p:embeddedFont>
    <p:embeddedFont>
      <p:font typeface="Arimo"/>
      <p:regular r:id="rId16"/>
      <p:bold r:id="rId17"/>
      <p:italic r:id="rId18"/>
      <p:boldItalic r:id="rId19"/>
    </p:embeddedFont>
    <p:embeddedFont>
      <p:font typeface="Poppins"/>
      <p:regular r:id="rId20"/>
      <p:bold r:id="rId21"/>
      <p:italic r:id="rId22"/>
      <p:boldItalic r:id="rId23"/>
    </p:embeddedFont>
    <p:embeddedFont>
      <p:font typeface="Corbel"/>
      <p:regular r:id="rId24"/>
      <p:bold r:id="rId25"/>
      <p:italic r:id="rId26"/>
      <p:boldItalic r:id="rId27"/>
    </p:embeddedFont>
    <p:embeddedFont>
      <p:font typeface="Mali"/>
      <p:regular r:id="rId28"/>
      <p:bold r:id="rId29"/>
      <p:italic r:id="rId30"/>
      <p:boldItalic r:id="rId31"/>
    </p:embeddedFont>
    <p:embeddedFont>
      <p:font typeface="Fira Sans SemiBold"/>
      <p:regular r:id="rId32"/>
      <p:bold r:id="rId33"/>
      <p:italic r:id="rId34"/>
      <p:boldItalic r:id="rId35"/>
    </p:embeddedFont>
    <p:embeddedFont>
      <p:font typeface="Fira Sans"/>
      <p:bold r:id="rId36"/>
      <p:boldItalic r:id="rId37"/>
    </p:embeddedFont>
    <p:embeddedFont>
      <p:font typeface="Fira Sans Light"/>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2" roundtripDataSignature="AMtx7mjkr4lgBmIdlT7HQPxZYW/UlM6p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Light-italic.fntdata"/><Relationship Id="rId20" Type="http://schemas.openxmlformats.org/officeDocument/2006/relationships/font" Target="fonts/Poppins-regular.fntdata"/><Relationship Id="rId42" Type="http://customschemas.google.com/relationships/presentationmetadata" Target="metadata"/><Relationship Id="rId41" Type="http://schemas.openxmlformats.org/officeDocument/2006/relationships/font" Target="fonts/FiraSansLight-boldItalic.fntdata"/><Relationship Id="rId22" Type="http://schemas.openxmlformats.org/officeDocument/2006/relationships/font" Target="fonts/Poppins-italic.fntdata"/><Relationship Id="rId21" Type="http://schemas.openxmlformats.org/officeDocument/2006/relationships/font" Target="fonts/Poppins-bold.fntdata"/><Relationship Id="rId24" Type="http://schemas.openxmlformats.org/officeDocument/2006/relationships/font" Target="fonts/Corbel-regular.fntdata"/><Relationship Id="rId23" Type="http://schemas.openxmlformats.org/officeDocument/2006/relationships/font" Target="fonts/Poppi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orbel-italic.fntdata"/><Relationship Id="rId25" Type="http://schemas.openxmlformats.org/officeDocument/2006/relationships/font" Target="fonts/Corbel-bold.fntdata"/><Relationship Id="rId28" Type="http://schemas.openxmlformats.org/officeDocument/2006/relationships/font" Target="fonts/Mali-regular.fntdata"/><Relationship Id="rId27" Type="http://schemas.openxmlformats.org/officeDocument/2006/relationships/font" Target="fonts/Corbel-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li-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ali-boldItalic.fntdata"/><Relationship Id="rId30" Type="http://schemas.openxmlformats.org/officeDocument/2006/relationships/font" Target="fonts/Mali-italic.fntdata"/><Relationship Id="rId11" Type="http://schemas.openxmlformats.org/officeDocument/2006/relationships/slide" Target="slides/slide6.xml"/><Relationship Id="rId33" Type="http://schemas.openxmlformats.org/officeDocument/2006/relationships/font" Target="fonts/FiraSansSemiBold-bold.fntdata"/><Relationship Id="rId10" Type="http://schemas.openxmlformats.org/officeDocument/2006/relationships/slide" Target="slides/slide5.xml"/><Relationship Id="rId32" Type="http://schemas.openxmlformats.org/officeDocument/2006/relationships/font" Target="fonts/FiraSansSemiBold-regular.fntdata"/><Relationship Id="rId13" Type="http://schemas.openxmlformats.org/officeDocument/2006/relationships/slide" Target="slides/slide8.xml"/><Relationship Id="rId35" Type="http://schemas.openxmlformats.org/officeDocument/2006/relationships/font" Target="fonts/FiraSansSemiBold-boldItalic.fntdata"/><Relationship Id="rId12" Type="http://schemas.openxmlformats.org/officeDocument/2006/relationships/slide" Target="slides/slide7.xml"/><Relationship Id="rId34" Type="http://schemas.openxmlformats.org/officeDocument/2006/relationships/font" Target="fonts/FiraSansSemiBold-italic.fntdata"/><Relationship Id="rId15" Type="http://schemas.openxmlformats.org/officeDocument/2006/relationships/font" Target="fonts/Play-bold.fntdata"/><Relationship Id="rId37" Type="http://schemas.openxmlformats.org/officeDocument/2006/relationships/font" Target="fonts/FiraSans-boldItalic.fntdata"/><Relationship Id="rId14" Type="http://schemas.openxmlformats.org/officeDocument/2006/relationships/font" Target="fonts/Play-regular.fntdata"/><Relationship Id="rId36" Type="http://schemas.openxmlformats.org/officeDocument/2006/relationships/font" Target="fonts/FiraSans-bold.fntdata"/><Relationship Id="rId17" Type="http://schemas.openxmlformats.org/officeDocument/2006/relationships/font" Target="fonts/Arimo-bold.fntdata"/><Relationship Id="rId39" Type="http://schemas.openxmlformats.org/officeDocument/2006/relationships/font" Target="fonts/FiraSansLight-bold.fntdata"/><Relationship Id="rId16" Type="http://schemas.openxmlformats.org/officeDocument/2006/relationships/font" Target="fonts/Arimo-regular.fntdata"/><Relationship Id="rId38" Type="http://schemas.openxmlformats.org/officeDocument/2006/relationships/font" Target="fonts/FiraSansLight-regular.fntdata"/><Relationship Id="rId19" Type="http://schemas.openxmlformats.org/officeDocument/2006/relationships/font" Target="fonts/Arimo-boldItalic.fntdata"/><Relationship Id="rId18" Type="http://schemas.openxmlformats.org/officeDocument/2006/relationships/font" Target="fonts/Arim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8"/>
          <p:cNvSpPr/>
          <p:nvPr>
            <p:ph idx="2" type="pic"/>
          </p:nvPr>
        </p:nvSpPr>
        <p:spPr>
          <a:xfrm>
            <a:off x="1792288" y="612775"/>
            <a:ext cx="5486400" cy="4114800"/>
          </a:xfrm>
          <a:prstGeom prst="rect">
            <a:avLst/>
          </a:prstGeom>
          <a:noFill/>
          <a:ln>
            <a:noFill/>
          </a:ln>
        </p:spPr>
      </p:sp>
      <p:sp>
        <p:nvSpPr>
          <p:cNvPr id="64" name="Google Shape;64;p1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8E8"/>
        </a:solidFill>
      </p:bgPr>
    </p:bg>
    <p:spTree>
      <p:nvGrpSpPr>
        <p:cNvPr id="83" name="Shape 83"/>
        <p:cNvGrpSpPr/>
        <p:nvPr/>
      </p:nvGrpSpPr>
      <p:grpSpPr>
        <a:xfrm>
          <a:off x="0" y="0"/>
          <a:ext cx="0" cy="0"/>
          <a:chOff x="0" y="0"/>
          <a:chExt cx="0" cy="0"/>
        </a:xfrm>
      </p:grpSpPr>
      <p:sp>
        <p:nvSpPr>
          <p:cNvPr id="84" name="Google Shape;84;p1"/>
          <p:cNvSpPr/>
          <p:nvPr/>
        </p:nvSpPr>
        <p:spPr>
          <a:xfrm rot="-5400000">
            <a:off x="15350960" y="7421092"/>
            <a:ext cx="3266890" cy="3674416"/>
          </a:xfrm>
          <a:custGeom>
            <a:rect b="b" l="l" r="r" t="t"/>
            <a:pathLst>
              <a:path extrusionOk="0" h="3674416" w="3266890">
                <a:moveTo>
                  <a:pt x="0" y="0"/>
                </a:moveTo>
                <a:lnTo>
                  <a:pt x="3266890" y="0"/>
                </a:lnTo>
                <a:lnTo>
                  <a:pt x="3266890" y="3674416"/>
                </a:lnTo>
                <a:lnTo>
                  <a:pt x="0" y="3674416"/>
                </a:lnTo>
                <a:lnTo>
                  <a:pt x="0" y="0"/>
                </a:lnTo>
                <a:close/>
              </a:path>
            </a:pathLst>
          </a:custGeom>
          <a:blipFill rotWithShape="1">
            <a:blip r:embed="rId3">
              <a:alphaModFix/>
            </a:blip>
            <a:stretch>
              <a:fillRect b="0" l="0" r="0" t="0"/>
            </a:stretch>
          </a:blipFill>
          <a:ln>
            <a:noFill/>
          </a:ln>
        </p:spPr>
      </p:sp>
      <p:sp>
        <p:nvSpPr>
          <p:cNvPr id="85" name="Google Shape;85;p1"/>
          <p:cNvSpPr/>
          <p:nvPr/>
        </p:nvSpPr>
        <p:spPr>
          <a:xfrm>
            <a:off x="13364042" y="-3848772"/>
            <a:ext cx="9650917" cy="8229600"/>
          </a:xfrm>
          <a:custGeom>
            <a:rect b="b" l="l" r="r" t="t"/>
            <a:pathLst>
              <a:path extrusionOk="0" h="8229600" w="9650917">
                <a:moveTo>
                  <a:pt x="0" y="0"/>
                </a:moveTo>
                <a:lnTo>
                  <a:pt x="9650917" y="0"/>
                </a:lnTo>
                <a:lnTo>
                  <a:pt x="9650917" y="8229600"/>
                </a:lnTo>
                <a:lnTo>
                  <a:pt x="0" y="8229600"/>
                </a:lnTo>
                <a:lnTo>
                  <a:pt x="0" y="0"/>
                </a:lnTo>
                <a:close/>
              </a:path>
            </a:pathLst>
          </a:custGeom>
          <a:blipFill rotWithShape="1">
            <a:blip r:embed="rId4">
              <a:alphaModFix/>
            </a:blip>
            <a:stretch>
              <a:fillRect b="0" l="0" r="0" t="0"/>
            </a:stretch>
          </a:blipFill>
          <a:ln>
            <a:noFill/>
          </a:ln>
        </p:spPr>
      </p:sp>
      <p:sp>
        <p:nvSpPr>
          <p:cNvPr id="86" name="Google Shape;86;p1"/>
          <p:cNvSpPr/>
          <p:nvPr/>
        </p:nvSpPr>
        <p:spPr>
          <a:xfrm rot="10800000">
            <a:off x="-4194080" y="5761900"/>
            <a:ext cx="9650917" cy="8229600"/>
          </a:xfrm>
          <a:custGeom>
            <a:rect b="b" l="l" r="r" t="t"/>
            <a:pathLst>
              <a:path extrusionOk="0" h="8229600" w="9650917">
                <a:moveTo>
                  <a:pt x="9650917" y="8229600"/>
                </a:moveTo>
                <a:lnTo>
                  <a:pt x="0" y="8229600"/>
                </a:lnTo>
                <a:lnTo>
                  <a:pt x="0" y="0"/>
                </a:lnTo>
                <a:lnTo>
                  <a:pt x="9650917" y="0"/>
                </a:lnTo>
                <a:lnTo>
                  <a:pt x="9650917" y="8229600"/>
                </a:lnTo>
                <a:close/>
              </a:path>
            </a:pathLst>
          </a:custGeom>
          <a:blipFill rotWithShape="1">
            <a:blip r:embed="rId4">
              <a:alphaModFix/>
            </a:blip>
            <a:stretch>
              <a:fillRect b="0" l="0" r="0" t="0"/>
            </a:stretch>
          </a:blipFill>
          <a:ln>
            <a:noFill/>
          </a:ln>
        </p:spPr>
      </p:sp>
      <p:grpSp>
        <p:nvGrpSpPr>
          <p:cNvPr id="87" name="Google Shape;87;p1"/>
          <p:cNvGrpSpPr/>
          <p:nvPr/>
        </p:nvGrpSpPr>
        <p:grpSpPr>
          <a:xfrm>
            <a:off x="822447" y="6348740"/>
            <a:ext cx="206253" cy="206253"/>
            <a:chOff x="0" y="0"/>
            <a:chExt cx="812800" cy="812800"/>
          </a:xfrm>
        </p:grpSpPr>
        <p:sp>
          <p:nvSpPr>
            <p:cNvPr id="88" name="Google Shape;88;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5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0" name="Google Shape;90;p1"/>
          <p:cNvSpPr txBox="1"/>
          <p:nvPr/>
        </p:nvSpPr>
        <p:spPr>
          <a:xfrm>
            <a:off x="-337197" y="561463"/>
            <a:ext cx="15984600" cy="3028200"/>
          </a:xfrm>
          <a:prstGeom prst="rect">
            <a:avLst/>
          </a:prstGeom>
          <a:noFill/>
          <a:ln>
            <a:noFill/>
          </a:ln>
        </p:spPr>
        <p:txBody>
          <a:bodyPr anchorCtr="0" anchor="t" bIns="0" lIns="0" spcFirstLastPara="1" rIns="0" wrap="square" tIns="0">
            <a:spAutoFit/>
          </a:bodyPr>
          <a:lstStyle/>
          <a:p>
            <a:pPr indent="0" lvl="0" marL="0" marR="0" rtl="0" algn="ctr">
              <a:lnSpc>
                <a:spcPct val="106999"/>
              </a:lnSpc>
              <a:spcBef>
                <a:spcPts val="0"/>
              </a:spcBef>
              <a:spcAft>
                <a:spcPts val="0"/>
              </a:spcAft>
              <a:buNone/>
            </a:pPr>
            <a:r>
              <a:rPr b="0" i="0" lang="en-US" sz="19674" u="none" cap="none" strike="noStrike">
                <a:solidFill>
                  <a:srgbClr val="86C7ED"/>
                </a:solidFill>
                <a:latin typeface="Arial"/>
                <a:ea typeface="Arial"/>
                <a:cs typeface="Arial"/>
                <a:sym typeface="Arial"/>
              </a:rPr>
              <a:t>MED</a:t>
            </a:r>
            <a:r>
              <a:rPr b="0" i="0" lang="en-US" sz="19674" u="none" cap="none" strike="noStrike">
                <a:solidFill>
                  <a:srgbClr val="303030"/>
                </a:solidFill>
                <a:latin typeface="Arial"/>
                <a:ea typeface="Arial"/>
                <a:cs typeface="Arial"/>
                <a:sym typeface="Arial"/>
              </a:rPr>
              <a:t>VISION</a:t>
            </a:r>
            <a:endParaRPr/>
          </a:p>
        </p:txBody>
      </p:sp>
      <p:sp>
        <p:nvSpPr>
          <p:cNvPr id="91" name="Google Shape;91;p1"/>
          <p:cNvSpPr txBox="1"/>
          <p:nvPr/>
        </p:nvSpPr>
        <p:spPr>
          <a:xfrm>
            <a:off x="12925052" y="559371"/>
            <a:ext cx="6432900" cy="3032400"/>
          </a:xfrm>
          <a:prstGeom prst="rect">
            <a:avLst/>
          </a:prstGeom>
          <a:noFill/>
          <a:ln>
            <a:noFill/>
          </a:ln>
        </p:spPr>
        <p:txBody>
          <a:bodyPr anchorCtr="0" anchor="t" bIns="0" lIns="0" spcFirstLastPara="1" rIns="0" wrap="square" tIns="0">
            <a:spAutoFit/>
          </a:bodyPr>
          <a:lstStyle/>
          <a:p>
            <a:pPr indent="0" lvl="0" marL="0" marR="0" rtl="0" algn="ctr">
              <a:lnSpc>
                <a:spcPct val="107000"/>
              </a:lnSpc>
              <a:spcBef>
                <a:spcPts val="0"/>
              </a:spcBef>
              <a:spcAft>
                <a:spcPts val="0"/>
              </a:spcAft>
              <a:buNone/>
            </a:pPr>
            <a:r>
              <a:rPr b="0" i="0" lang="en-US" sz="19700" u="none" cap="none" strike="noStrike">
                <a:solidFill>
                  <a:srgbClr val="303030"/>
                </a:solidFill>
                <a:latin typeface="Arial"/>
                <a:ea typeface="Arial"/>
                <a:cs typeface="Arial"/>
                <a:sym typeface="Arial"/>
              </a:rPr>
              <a:t>AI</a:t>
            </a:r>
            <a:endParaRPr/>
          </a:p>
        </p:txBody>
      </p:sp>
      <p:sp>
        <p:nvSpPr>
          <p:cNvPr id="92" name="Google Shape;92;p1"/>
          <p:cNvSpPr txBox="1"/>
          <p:nvPr/>
        </p:nvSpPr>
        <p:spPr>
          <a:xfrm>
            <a:off x="295162" y="5067300"/>
            <a:ext cx="5190406" cy="690309"/>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i="0" lang="en-US" sz="4032" u="none" cap="none" strike="noStrike">
                <a:solidFill>
                  <a:srgbClr val="303030"/>
                </a:solidFill>
                <a:latin typeface="Arial"/>
                <a:ea typeface="Arial"/>
                <a:cs typeface="Arial"/>
                <a:sym typeface="Arial"/>
              </a:rPr>
              <a:t>Team: ElectronEdge  </a:t>
            </a:r>
            <a:endParaRPr/>
          </a:p>
        </p:txBody>
      </p:sp>
      <p:sp>
        <p:nvSpPr>
          <p:cNvPr id="93" name="Google Shape;93;p1"/>
          <p:cNvSpPr txBox="1"/>
          <p:nvPr/>
        </p:nvSpPr>
        <p:spPr>
          <a:xfrm>
            <a:off x="1371428" y="6194692"/>
            <a:ext cx="2514772" cy="48577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300" u="none" cap="none" strike="noStrike">
                <a:solidFill>
                  <a:srgbClr val="303030"/>
                </a:solidFill>
                <a:latin typeface="Arial"/>
                <a:ea typeface="Arial"/>
                <a:cs typeface="Arial"/>
                <a:sym typeface="Arial"/>
              </a:rPr>
              <a:t>Om Shinde</a:t>
            </a:r>
            <a:endParaRPr/>
          </a:p>
        </p:txBody>
      </p:sp>
      <p:grpSp>
        <p:nvGrpSpPr>
          <p:cNvPr id="94" name="Google Shape;94;p1"/>
          <p:cNvGrpSpPr/>
          <p:nvPr/>
        </p:nvGrpSpPr>
        <p:grpSpPr>
          <a:xfrm>
            <a:off x="822447" y="7126493"/>
            <a:ext cx="206253" cy="206253"/>
            <a:chOff x="0" y="0"/>
            <a:chExt cx="812800" cy="812800"/>
          </a:xfrm>
        </p:grpSpPr>
        <p:sp>
          <p:nvSpPr>
            <p:cNvPr id="95" name="Google Shape;95;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5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7" name="Google Shape;97;p1"/>
          <p:cNvSpPr txBox="1"/>
          <p:nvPr/>
        </p:nvSpPr>
        <p:spPr>
          <a:xfrm>
            <a:off x="1336428" y="6986733"/>
            <a:ext cx="3006971" cy="47448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100" u="none" cap="none" strike="noStrike">
                <a:solidFill>
                  <a:srgbClr val="303030"/>
                </a:solidFill>
                <a:latin typeface="Arial"/>
                <a:ea typeface="Arial"/>
                <a:cs typeface="Arial"/>
                <a:sym typeface="Arial"/>
              </a:rPr>
              <a:t>Mihir Mendake</a:t>
            </a:r>
            <a:endParaRPr b="1" i="0" sz="3100" u="none" cap="none" strike="noStrike">
              <a:solidFill>
                <a:srgbClr val="303030"/>
              </a:solidFill>
              <a:latin typeface="Arial"/>
              <a:ea typeface="Arial"/>
              <a:cs typeface="Arial"/>
              <a:sym typeface="Arial"/>
            </a:endParaRPr>
          </a:p>
        </p:txBody>
      </p:sp>
      <p:grpSp>
        <p:nvGrpSpPr>
          <p:cNvPr id="98" name="Google Shape;98;p1"/>
          <p:cNvGrpSpPr/>
          <p:nvPr/>
        </p:nvGrpSpPr>
        <p:grpSpPr>
          <a:xfrm>
            <a:off x="822447" y="7904247"/>
            <a:ext cx="206253" cy="206253"/>
            <a:chOff x="0" y="0"/>
            <a:chExt cx="812800" cy="812800"/>
          </a:xfrm>
        </p:grpSpPr>
        <p:sp>
          <p:nvSpPr>
            <p:cNvPr id="99" name="Google Shape;99;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5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1" name="Google Shape;101;p1"/>
          <p:cNvGrpSpPr/>
          <p:nvPr/>
        </p:nvGrpSpPr>
        <p:grpSpPr>
          <a:xfrm>
            <a:off x="822447" y="8682000"/>
            <a:ext cx="206253" cy="206253"/>
            <a:chOff x="0" y="0"/>
            <a:chExt cx="812800" cy="812800"/>
          </a:xfrm>
        </p:grpSpPr>
        <p:sp>
          <p:nvSpPr>
            <p:cNvPr id="102" name="Google Shape;102;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5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4" name="Google Shape;104;p1"/>
          <p:cNvSpPr txBox="1"/>
          <p:nvPr/>
        </p:nvSpPr>
        <p:spPr>
          <a:xfrm>
            <a:off x="1260467" y="7777308"/>
            <a:ext cx="3711238" cy="457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000" u="none" cap="none" strike="noStrike">
                <a:solidFill>
                  <a:srgbClr val="303030"/>
                </a:solidFill>
                <a:latin typeface="Arial"/>
                <a:ea typeface="Arial"/>
                <a:cs typeface="Arial"/>
                <a:sym typeface="Arial"/>
              </a:rPr>
              <a:t>Sanjay Kushwaha</a:t>
            </a:r>
            <a:endParaRPr/>
          </a:p>
        </p:txBody>
      </p:sp>
      <p:sp>
        <p:nvSpPr>
          <p:cNvPr id="105" name="Google Shape;105;p1"/>
          <p:cNvSpPr txBox="1"/>
          <p:nvPr/>
        </p:nvSpPr>
        <p:spPr>
          <a:xfrm>
            <a:off x="1208854" y="8556527"/>
            <a:ext cx="3972746" cy="457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000" u="none" cap="none" strike="noStrike">
                <a:solidFill>
                  <a:srgbClr val="303030"/>
                </a:solidFill>
                <a:latin typeface="Arial"/>
                <a:ea typeface="Arial"/>
                <a:cs typeface="Arial"/>
                <a:sym typeface="Arial"/>
              </a:rPr>
              <a:t>Siddheshwar Hinge</a:t>
            </a:r>
            <a:endParaRPr/>
          </a:p>
        </p:txBody>
      </p:sp>
      <p:sp>
        <p:nvSpPr>
          <p:cNvPr id="106" name="Google Shape;106;p1"/>
          <p:cNvSpPr txBox="1"/>
          <p:nvPr/>
        </p:nvSpPr>
        <p:spPr>
          <a:xfrm>
            <a:off x="6533425" y="3385275"/>
            <a:ext cx="6063300" cy="609000"/>
          </a:xfrm>
          <a:prstGeom prst="rect">
            <a:avLst/>
          </a:prstGeom>
          <a:noFill/>
          <a:ln>
            <a:noFill/>
          </a:ln>
        </p:spPr>
        <p:txBody>
          <a:bodyPr anchorCtr="0" anchor="t" bIns="0" lIns="0" spcFirstLastPara="1" rIns="0" wrap="square" tIns="0">
            <a:spAutoFit/>
          </a:bodyPr>
          <a:lstStyle/>
          <a:p>
            <a:pPr indent="0" lvl="0" marL="0" marR="0" rtl="0" algn="ctr">
              <a:lnSpc>
                <a:spcPct val="120020"/>
              </a:lnSpc>
              <a:spcBef>
                <a:spcPts val="0"/>
              </a:spcBef>
              <a:spcAft>
                <a:spcPts val="0"/>
              </a:spcAft>
              <a:buNone/>
            </a:pPr>
            <a:r>
              <a:rPr b="1" i="0" lang="en-US" sz="3956" u="none" cap="none" strike="noStrike">
                <a:solidFill>
                  <a:srgbClr val="000000"/>
                </a:solidFill>
                <a:latin typeface="Fira Sans SemiBold"/>
                <a:ea typeface="Fira Sans SemiBold"/>
                <a:cs typeface="Fira Sans SemiBold"/>
                <a:sym typeface="Fira Sans SemiBold"/>
              </a:rPr>
              <a:t> HealthTech &amp; AI🥼🩺</a:t>
            </a:r>
            <a:endParaRPr/>
          </a:p>
        </p:txBody>
      </p:sp>
      <p:sp>
        <p:nvSpPr>
          <p:cNvPr id="107" name="Google Shape;107;p1"/>
          <p:cNvSpPr txBox="1"/>
          <p:nvPr/>
        </p:nvSpPr>
        <p:spPr>
          <a:xfrm>
            <a:off x="5853115" y="5860190"/>
            <a:ext cx="12434885" cy="2205994"/>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0" i="0" lang="en-US" sz="3149" u="none" cap="none" strike="noStrike">
                <a:solidFill>
                  <a:srgbClr val="000000"/>
                </a:solidFill>
                <a:latin typeface="Arial"/>
                <a:ea typeface="Arial"/>
                <a:cs typeface="Arial"/>
                <a:sym typeface="Arial"/>
              </a:rPr>
              <a:t>We are Team Electron Edge, and this is MedVision  Our AI-powered solution for fast and accessible skin disease analysis. In the next few minutes, we’ll walk through the problem, our approach, and how MedVision creates real, practical impact.</a:t>
            </a:r>
            <a:endParaRPr/>
          </a:p>
        </p:txBody>
      </p:sp>
      <p:sp>
        <p:nvSpPr>
          <p:cNvPr id="108" name="Google Shape;108;p1"/>
          <p:cNvSpPr txBox="1"/>
          <p:nvPr/>
        </p:nvSpPr>
        <p:spPr>
          <a:xfrm>
            <a:off x="3802899" y="6190269"/>
            <a:ext cx="15381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a:t>
            </a:r>
            <a:r>
              <a:rPr b="0" i="0" lang="en-US" sz="2800" u="none" cap="none" strike="noStrike">
                <a:solidFill>
                  <a:schemeClr val="dk1"/>
                </a:solidFill>
                <a:latin typeface="Arial"/>
                <a:ea typeface="Arial"/>
                <a:cs typeface="Arial"/>
                <a:sym typeface="Arial"/>
              </a:rPr>
              <a:t>Leader</a:t>
            </a:r>
            <a:r>
              <a:rPr b="0" i="0" lang="en-US" sz="2800" u="none" cap="none" strike="noStrike">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8E8"/>
        </a:solidFill>
      </p:bgPr>
    </p:bg>
    <p:spTree>
      <p:nvGrpSpPr>
        <p:cNvPr id="112" name="Shape 112"/>
        <p:cNvGrpSpPr/>
        <p:nvPr/>
      </p:nvGrpSpPr>
      <p:grpSpPr>
        <a:xfrm>
          <a:off x="0" y="0"/>
          <a:ext cx="0" cy="0"/>
          <a:chOff x="0" y="0"/>
          <a:chExt cx="0" cy="0"/>
        </a:xfrm>
      </p:grpSpPr>
      <p:sp>
        <p:nvSpPr>
          <p:cNvPr id="113" name="Google Shape;113;p2"/>
          <p:cNvSpPr/>
          <p:nvPr/>
        </p:nvSpPr>
        <p:spPr>
          <a:xfrm>
            <a:off x="8689592" y="1379326"/>
            <a:ext cx="9525" cy="9525"/>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515735" y="2586699"/>
            <a:ext cx="7231762" cy="3613256"/>
          </a:xfrm>
          <a:custGeom>
            <a:rect b="b" l="l" r="r" t="t"/>
            <a:pathLst>
              <a:path extrusionOk="0" h="1498048" w="2986267">
                <a:moveTo>
                  <a:pt x="2861806" y="1498048"/>
                </a:moveTo>
                <a:lnTo>
                  <a:pt x="124460" y="1498048"/>
                </a:lnTo>
                <a:cubicBezTo>
                  <a:pt x="55880" y="1498048"/>
                  <a:pt x="0" y="1442168"/>
                  <a:pt x="0" y="1373588"/>
                </a:cubicBezTo>
                <a:lnTo>
                  <a:pt x="0" y="124460"/>
                </a:lnTo>
                <a:cubicBezTo>
                  <a:pt x="0" y="55880"/>
                  <a:pt x="55880" y="0"/>
                  <a:pt x="124460" y="0"/>
                </a:cubicBezTo>
                <a:lnTo>
                  <a:pt x="2861807" y="0"/>
                </a:lnTo>
                <a:cubicBezTo>
                  <a:pt x="2930386" y="0"/>
                  <a:pt x="2986267" y="55880"/>
                  <a:pt x="2986267" y="124460"/>
                </a:cubicBezTo>
                <a:lnTo>
                  <a:pt x="2986267" y="1373588"/>
                </a:lnTo>
                <a:cubicBezTo>
                  <a:pt x="2986267" y="1442168"/>
                  <a:pt x="2930386" y="1498048"/>
                  <a:pt x="2861807" y="1498048"/>
                </a:cubicBezTo>
                <a:close/>
              </a:path>
            </a:pathLst>
          </a:custGeom>
          <a:solidFill>
            <a:srgbClr val="86C7ED">
              <a:alpha val="3058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txBox="1"/>
          <p:nvPr/>
        </p:nvSpPr>
        <p:spPr>
          <a:xfrm>
            <a:off x="867323" y="2257665"/>
            <a:ext cx="6119115" cy="3134460"/>
          </a:xfrm>
          <a:prstGeom prst="rect">
            <a:avLst/>
          </a:prstGeom>
          <a:noFill/>
          <a:ln>
            <a:noFill/>
          </a:ln>
        </p:spPr>
        <p:txBody>
          <a:bodyPr anchorCtr="0" anchor="t" bIns="0" lIns="0" spcFirstLastPara="1" rIns="0" wrap="square" tIns="0">
            <a:spAutoFit/>
          </a:bodyPr>
          <a:lstStyle/>
          <a:p>
            <a:pPr indent="0" lvl="0" marL="0" marR="0" rtl="0" algn="l">
              <a:lnSpc>
                <a:spcPct val="276833"/>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61001"/>
              </a:lnSpc>
              <a:spcBef>
                <a:spcPts val="0"/>
              </a:spcBef>
              <a:spcAft>
                <a:spcPts val="0"/>
              </a:spcAft>
              <a:buNone/>
            </a:pPr>
            <a:r>
              <a:rPr lang="en-US" sz="3095">
                <a:solidFill>
                  <a:srgbClr val="000000"/>
                </a:solidFill>
                <a:latin typeface="Arial"/>
                <a:ea typeface="Arial"/>
                <a:cs typeface="Arial"/>
                <a:sym typeface="Arial"/>
              </a:rPr>
              <a:t>PROBLEM :</a:t>
            </a:r>
            <a:endParaRPr/>
          </a:p>
          <a:p>
            <a:pPr indent="0" lvl="0" marL="0" marR="0" rtl="0" algn="l">
              <a:lnSpc>
                <a:spcPct val="161001"/>
              </a:lnSpc>
              <a:spcBef>
                <a:spcPts val="0"/>
              </a:spcBef>
              <a:spcAft>
                <a:spcPts val="0"/>
              </a:spcAft>
              <a:buNone/>
            </a:pPr>
            <a:r>
              <a:rPr lang="en-US" sz="3095">
                <a:solidFill>
                  <a:srgbClr val="000000"/>
                </a:solidFill>
                <a:latin typeface="Arial"/>
                <a:ea typeface="Arial"/>
                <a:cs typeface="Arial"/>
                <a:sym typeface="Arial"/>
              </a:rPr>
              <a:t>SKIN DISEASES AFFECT 1 IN 4 INDIANS — BUT ACCESS TO DERMATOLOGISTS IS LIMITED.</a:t>
            </a:r>
            <a:endParaRPr/>
          </a:p>
        </p:txBody>
      </p:sp>
      <p:sp>
        <p:nvSpPr>
          <p:cNvPr id="116" name="Google Shape;116;p2"/>
          <p:cNvSpPr/>
          <p:nvPr/>
        </p:nvSpPr>
        <p:spPr>
          <a:xfrm>
            <a:off x="-250874" y="-263817"/>
            <a:ext cx="1496741" cy="1104867"/>
          </a:xfrm>
          <a:custGeom>
            <a:rect b="b" l="l" r="r" t="t"/>
            <a:pathLst>
              <a:path extrusionOk="0" h="1104867" w="1496741">
                <a:moveTo>
                  <a:pt x="0" y="0"/>
                </a:moveTo>
                <a:lnTo>
                  <a:pt x="1496742" y="0"/>
                </a:lnTo>
                <a:lnTo>
                  <a:pt x="1496742" y="1104867"/>
                </a:lnTo>
                <a:lnTo>
                  <a:pt x="0" y="1104867"/>
                </a:lnTo>
                <a:lnTo>
                  <a:pt x="0" y="0"/>
                </a:lnTo>
                <a:close/>
              </a:path>
            </a:pathLst>
          </a:custGeom>
          <a:blipFill rotWithShape="1">
            <a:blip r:embed="rId3">
              <a:alphaModFix/>
            </a:blip>
            <a:stretch>
              <a:fillRect b="0" l="0" r="0" t="0"/>
            </a:stretch>
          </a:blipFill>
          <a:ln>
            <a:noFill/>
          </a:ln>
        </p:spPr>
      </p:sp>
      <p:sp>
        <p:nvSpPr>
          <p:cNvPr id="117" name="Google Shape;117;p2"/>
          <p:cNvSpPr/>
          <p:nvPr/>
        </p:nvSpPr>
        <p:spPr>
          <a:xfrm rot="10800000">
            <a:off x="-3796758" y="6199955"/>
            <a:ext cx="9650917" cy="8229600"/>
          </a:xfrm>
          <a:custGeom>
            <a:rect b="b" l="l" r="r" t="t"/>
            <a:pathLst>
              <a:path extrusionOk="0" h="8229600" w="9650917">
                <a:moveTo>
                  <a:pt x="9650916" y="8229600"/>
                </a:moveTo>
                <a:lnTo>
                  <a:pt x="0" y="8229600"/>
                </a:lnTo>
                <a:lnTo>
                  <a:pt x="0" y="0"/>
                </a:lnTo>
                <a:lnTo>
                  <a:pt x="9650916" y="0"/>
                </a:lnTo>
                <a:lnTo>
                  <a:pt x="9650916" y="8229600"/>
                </a:lnTo>
                <a:close/>
              </a:path>
            </a:pathLst>
          </a:custGeom>
          <a:blipFill rotWithShape="1">
            <a:blip r:embed="rId4">
              <a:alphaModFix/>
            </a:blip>
            <a:stretch>
              <a:fillRect b="0" l="0" r="0" t="0"/>
            </a:stretch>
          </a:blipFill>
          <a:ln>
            <a:noFill/>
          </a:ln>
        </p:spPr>
      </p:sp>
      <p:grpSp>
        <p:nvGrpSpPr>
          <p:cNvPr id="118" name="Google Shape;118;p2"/>
          <p:cNvGrpSpPr/>
          <p:nvPr/>
        </p:nvGrpSpPr>
        <p:grpSpPr>
          <a:xfrm>
            <a:off x="7909981" y="2550534"/>
            <a:ext cx="9794303" cy="3649421"/>
            <a:chOff x="0" y="-9525"/>
            <a:chExt cx="2579570" cy="961164"/>
          </a:xfrm>
        </p:grpSpPr>
        <p:sp>
          <p:nvSpPr>
            <p:cNvPr id="119" name="Google Shape;119;p2"/>
            <p:cNvSpPr/>
            <p:nvPr/>
          </p:nvSpPr>
          <p:spPr>
            <a:xfrm>
              <a:off x="0" y="0"/>
              <a:ext cx="2579570" cy="951639"/>
            </a:xfrm>
            <a:custGeom>
              <a:rect b="b" l="l" r="r" t="t"/>
              <a:pathLst>
                <a:path extrusionOk="0" h="951639" w="2579570">
                  <a:moveTo>
                    <a:pt x="40313" y="0"/>
                  </a:moveTo>
                  <a:lnTo>
                    <a:pt x="2539257" y="0"/>
                  </a:lnTo>
                  <a:cubicBezTo>
                    <a:pt x="2549948" y="0"/>
                    <a:pt x="2560202" y="4247"/>
                    <a:pt x="2567762" y="11807"/>
                  </a:cubicBezTo>
                  <a:cubicBezTo>
                    <a:pt x="2575322" y="19368"/>
                    <a:pt x="2579570" y="29621"/>
                    <a:pt x="2579570" y="40313"/>
                  </a:cubicBezTo>
                  <a:lnTo>
                    <a:pt x="2579570" y="911326"/>
                  </a:lnTo>
                  <a:cubicBezTo>
                    <a:pt x="2579570" y="933591"/>
                    <a:pt x="2561521" y="951639"/>
                    <a:pt x="2539257" y="951639"/>
                  </a:cubicBezTo>
                  <a:lnTo>
                    <a:pt x="40313" y="951639"/>
                  </a:lnTo>
                  <a:cubicBezTo>
                    <a:pt x="18049" y="951639"/>
                    <a:pt x="0" y="933591"/>
                    <a:pt x="0" y="911326"/>
                  </a:cubicBezTo>
                  <a:lnTo>
                    <a:pt x="0" y="40313"/>
                  </a:lnTo>
                  <a:cubicBezTo>
                    <a:pt x="0" y="18049"/>
                    <a:pt x="18049" y="0"/>
                    <a:pt x="40313" y="0"/>
                  </a:cubicBezTo>
                  <a:close/>
                </a:path>
              </a:pathLst>
            </a:custGeom>
            <a:solidFill>
              <a:srgbClr val="86C7ED">
                <a:alpha val="3058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txBox="1"/>
            <p:nvPr/>
          </p:nvSpPr>
          <p:spPr>
            <a:xfrm>
              <a:off x="0" y="-9525"/>
              <a:ext cx="2579570" cy="961164"/>
            </a:xfrm>
            <a:prstGeom prst="rect">
              <a:avLst/>
            </a:prstGeom>
            <a:noFill/>
            <a:ln>
              <a:noFill/>
            </a:ln>
          </p:spPr>
          <p:txBody>
            <a:bodyPr anchorCtr="0" anchor="ctr" bIns="50800" lIns="50800" spcFirstLastPara="1" rIns="50800" wrap="square" tIns="50800">
              <a:noAutofit/>
            </a:bodyPr>
            <a:lstStyle/>
            <a:p>
              <a:pPr indent="0" lvl="0" marL="0" marR="0" rtl="0" algn="ctr">
                <a:lnSpc>
                  <a:spcPct val="17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1" name="Google Shape;121;p2"/>
          <p:cNvSpPr txBox="1"/>
          <p:nvPr/>
        </p:nvSpPr>
        <p:spPr>
          <a:xfrm>
            <a:off x="658675" y="1105919"/>
            <a:ext cx="6205800" cy="12159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en-US" sz="7900" u="none">
                <a:solidFill>
                  <a:srgbClr val="000000"/>
                </a:solidFill>
                <a:latin typeface="Arial"/>
                <a:ea typeface="Arial"/>
                <a:cs typeface="Arial"/>
                <a:sym typeface="Arial"/>
              </a:rPr>
              <a:t>PROBLEM </a:t>
            </a:r>
            <a:endParaRPr/>
          </a:p>
        </p:txBody>
      </p:sp>
      <p:grpSp>
        <p:nvGrpSpPr>
          <p:cNvPr id="122" name="Google Shape;122;p2"/>
          <p:cNvGrpSpPr/>
          <p:nvPr/>
        </p:nvGrpSpPr>
        <p:grpSpPr>
          <a:xfrm>
            <a:off x="7888126" y="2898037"/>
            <a:ext cx="9722120" cy="3454816"/>
            <a:chOff x="0" y="-171450"/>
            <a:chExt cx="12962826" cy="4606422"/>
          </a:xfrm>
        </p:grpSpPr>
        <p:sp>
          <p:nvSpPr>
            <p:cNvPr id="123" name="Google Shape;123;p2"/>
            <p:cNvSpPr txBox="1"/>
            <p:nvPr/>
          </p:nvSpPr>
          <p:spPr>
            <a:xfrm>
              <a:off x="0" y="627766"/>
              <a:ext cx="12525726" cy="3807206"/>
            </a:xfrm>
            <a:prstGeom prst="rect">
              <a:avLst/>
            </a:prstGeom>
            <a:noFill/>
            <a:ln>
              <a:noFill/>
            </a:ln>
          </p:spPr>
          <p:txBody>
            <a:bodyPr anchorCtr="0" anchor="t" bIns="0" lIns="0" spcFirstLastPara="1" rIns="0" wrap="square" tIns="0">
              <a:spAutoFit/>
            </a:bodyPr>
            <a:lstStyle/>
            <a:p>
              <a:pPr indent="-291465" lvl="1" marL="582930" marR="0" rtl="0" algn="l">
                <a:lnSpc>
                  <a:spcPct val="172000"/>
                </a:lnSpc>
                <a:spcBef>
                  <a:spcPts val="0"/>
                </a:spcBef>
                <a:spcAft>
                  <a:spcPts val="0"/>
                </a:spcAft>
                <a:buClr>
                  <a:srgbClr val="000000"/>
                </a:buClr>
                <a:buSzPts val="2700"/>
                <a:buFont typeface="Arial"/>
                <a:buChar char="•"/>
              </a:pPr>
              <a:r>
                <a:rPr b="0" i="0" lang="en-US" sz="2700" u="none" cap="none" strike="noStrike">
                  <a:solidFill>
                    <a:srgbClr val="000000"/>
                  </a:solidFill>
                  <a:latin typeface="Arial"/>
                  <a:ea typeface="Arial"/>
                  <a:cs typeface="Arial"/>
                  <a:sym typeface="Arial"/>
                </a:rPr>
                <a:t>SPECIALISTS CONCENTRATED IN METRO CITIES</a:t>
              </a:r>
              <a:endParaRPr/>
            </a:p>
            <a:p>
              <a:pPr indent="-291465" lvl="1" marL="582930" marR="0" rtl="0" algn="l">
                <a:lnSpc>
                  <a:spcPct val="172000"/>
                </a:lnSpc>
                <a:spcBef>
                  <a:spcPts val="0"/>
                </a:spcBef>
                <a:spcAft>
                  <a:spcPts val="0"/>
                </a:spcAft>
                <a:buClr>
                  <a:srgbClr val="000000"/>
                </a:buClr>
                <a:buSzPts val="2700"/>
                <a:buFont typeface="Arial"/>
                <a:buChar char="•"/>
              </a:pPr>
              <a:r>
                <a:rPr b="0" i="0" lang="en-US" sz="2700" u="none" cap="none" strike="noStrike">
                  <a:solidFill>
                    <a:srgbClr val="000000"/>
                  </a:solidFill>
                  <a:latin typeface="Arial"/>
                  <a:ea typeface="Arial"/>
                  <a:cs typeface="Arial"/>
                  <a:sym typeface="Arial"/>
                </a:rPr>
                <a:t>Rural areas lack clinical access</a:t>
              </a:r>
              <a:endParaRPr/>
            </a:p>
            <a:p>
              <a:pPr indent="-291465" lvl="1" marL="582930" marR="0" rtl="0" algn="l">
                <a:lnSpc>
                  <a:spcPct val="172000"/>
                </a:lnSpc>
                <a:spcBef>
                  <a:spcPts val="0"/>
                </a:spcBef>
                <a:spcAft>
                  <a:spcPts val="0"/>
                </a:spcAft>
                <a:buClr>
                  <a:srgbClr val="000000"/>
                </a:buClr>
                <a:buSzPts val="2700"/>
                <a:buFont typeface="Arial"/>
                <a:buChar char="•"/>
              </a:pPr>
              <a:r>
                <a:rPr b="0" i="0" lang="en-US" sz="2700" u="none" cap="none" strike="noStrike">
                  <a:solidFill>
                    <a:srgbClr val="000000"/>
                  </a:solidFill>
                  <a:latin typeface="Arial"/>
                  <a:ea typeface="Arial"/>
                  <a:cs typeface="Arial"/>
                  <a:sym typeface="Arial"/>
                </a:rPr>
                <a:t>People rely on Google → wrong guidance</a:t>
              </a:r>
              <a:endParaRPr/>
            </a:p>
            <a:p>
              <a:pPr indent="-291465" lvl="1" marL="582930" marR="0" rtl="0" algn="l">
                <a:lnSpc>
                  <a:spcPct val="172000"/>
                </a:lnSpc>
                <a:spcBef>
                  <a:spcPts val="0"/>
                </a:spcBef>
                <a:spcAft>
                  <a:spcPts val="0"/>
                </a:spcAft>
                <a:buClr>
                  <a:srgbClr val="000000"/>
                </a:buClr>
                <a:buSzPts val="2700"/>
                <a:buFont typeface="Arial"/>
                <a:buChar char="•"/>
              </a:pPr>
              <a:r>
                <a:rPr b="0" i="0" lang="en-US" sz="2700" u="none" cap="none" strike="noStrike">
                  <a:solidFill>
                    <a:srgbClr val="000000"/>
                  </a:solidFill>
                  <a:latin typeface="Arial"/>
                  <a:ea typeface="Arial"/>
                  <a:cs typeface="Arial"/>
                  <a:sym typeface="Arial"/>
                </a:rPr>
                <a:t>Early symptoms ignored → become serious</a:t>
              </a:r>
              <a:endParaRPr/>
            </a:p>
            <a:p>
              <a:pPr indent="0" lvl="0" marL="0" marR="0" rtl="0" algn="l">
                <a:lnSpc>
                  <a:spcPct val="172000"/>
                </a:lnSpc>
                <a:spcBef>
                  <a:spcPts val="0"/>
                </a:spcBef>
                <a:spcAft>
                  <a:spcPts val="0"/>
                </a:spcAft>
                <a:buNone/>
              </a:pPr>
              <a:r>
                <a:t/>
              </a:r>
              <a:endParaRPr sz="2700">
                <a:solidFill>
                  <a:srgbClr val="000000"/>
                </a:solidFill>
                <a:latin typeface="Arial"/>
                <a:ea typeface="Arial"/>
                <a:cs typeface="Arial"/>
                <a:sym typeface="Arial"/>
              </a:endParaRPr>
            </a:p>
          </p:txBody>
        </p:sp>
        <p:sp>
          <p:nvSpPr>
            <p:cNvPr id="124" name="Google Shape;124;p2"/>
            <p:cNvSpPr txBox="1"/>
            <p:nvPr/>
          </p:nvSpPr>
          <p:spPr>
            <a:xfrm>
              <a:off x="437100" y="-171450"/>
              <a:ext cx="12525726" cy="708406"/>
            </a:xfrm>
            <a:prstGeom prst="rect">
              <a:avLst/>
            </a:prstGeom>
            <a:noFill/>
            <a:ln>
              <a:noFill/>
            </a:ln>
          </p:spPr>
          <p:txBody>
            <a:bodyPr anchorCtr="0" anchor="t" bIns="0" lIns="0" spcFirstLastPara="1" rIns="0" wrap="square" tIns="0">
              <a:spAutoFit/>
            </a:bodyPr>
            <a:lstStyle/>
            <a:p>
              <a:pPr indent="0" lvl="0" marL="0" marR="0" rtl="0" algn="l">
                <a:lnSpc>
                  <a:spcPct val="172000"/>
                </a:lnSpc>
                <a:spcBef>
                  <a:spcPts val="0"/>
                </a:spcBef>
                <a:spcAft>
                  <a:spcPts val="0"/>
                </a:spcAft>
                <a:buNone/>
              </a:pPr>
              <a:r>
                <a:rPr lang="en-US" sz="2700">
                  <a:solidFill>
                    <a:srgbClr val="000000"/>
                  </a:solidFill>
                  <a:latin typeface="Arial"/>
                  <a:ea typeface="Arial"/>
                  <a:cs typeface="Arial"/>
                  <a:sym typeface="Arial"/>
                </a:rPr>
                <a:t>EVIDENCE :</a:t>
              </a:r>
              <a:endParaRPr/>
            </a:p>
          </p:txBody>
        </p:sp>
      </p:grpSp>
      <p:sp>
        <p:nvSpPr>
          <p:cNvPr id="125" name="Google Shape;125;p2"/>
          <p:cNvSpPr txBox="1"/>
          <p:nvPr/>
        </p:nvSpPr>
        <p:spPr>
          <a:xfrm>
            <a:off x="1676907" y="7002256"/>
            <a:ext cx="16338000" cy="1400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790">
                <a:solidFill>
                  <a:srgbClr val="000000"/>
                </a:solidFill>
                <a:latin typeface="Arial"/>
                <a:ea typeface="Arial"/>
                <a:cs typeface="Arial"/>
                <a:sym typeface="Arial"/>
              </a:rPr>
              <a:t>Millions ignore early skin issues due to embarrassment or no dermatologist nearby. Late diagnosis leads to more severe conditions</a:t>
            </a:r>
            <a:endParaRPr/>
          </a:p>
        </p:txBody>
      </p:sp>
      <p:sp>
        <p:nvSpPr>
          <p:cNvPr id="126" name="Google Shape;126;p2"/>
          <p:cNvSpPr txBox="1"/>
          <p:nvPr/>
        </p:nvSpPr>
        <p:spPr>
          <a:xfrm>
            <a:off x="5437870" y="1105926"/>
            <a:ext cx="896100" cy="1015800"/>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b="1" lang="en-US" sz="6599">
                <a:solidFill>
                  <a:srgbClr val="000000"/>
                </a:solidFill>
                <a:latin typeface="Fira Sans SemiBold"/>
                <a:ea typeface="Fira Sans SemiBold"/>
                <a:cs typeface="Fira Sans SemiBold"/>
                <a:sym typeface="Fira Sans SemiBold"/>
              </a:rPr>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8E8"/>
        </a:solidFill>
      </p:bgPr>
    </p:bg>
    <p:spTree>
      <p:nvGrpSpPr>
        <p:cNvPr id="130" name="Shape 130"/>
        <p:cNvGrpSpPr/>
        <p:nvPr/>
      </p:nvGrpSpPr>
      <p:grpSpPr>
        <a:xfrm>
          <a:off x="0" y="0"/>
          <a:ext cx="0" cy="0"/>
          <a:chOff x="0" y="0"/>
          <a:chExt cx="0" cy="0"/>
        </a:xfrm>
      </p:grpSpPr>
      <p:sp>
        <p:nvSpPr>
          <p:cNvPr id="131" name="Google Shape;131;p3"/>
          <p:cNvSpPr/>
          <p:nvPr/>
        </p:nvSpPr>
        <p:spPr>
          <a:xfrm>
            <a:off x="12907317" y="-3718272"/>
            <a:ext cx="9650917" cy="8229600"/>
          </a:xfrm>
          <a:custGeom>
            <a:rect b="b" l="l" r="r" t="t"/>
            <a:pathLst>
              <a:path extrusionOk="0" h="8229600" w="9650917">
                <a:moveTo>
                  <a:pt x="0" y="0"/>
                </a:moveTo>
                <a:lnTo>
                  <a:pt x="9650917" y="0"/>
                </a:lnTo>
                <a:lnTo>
                  <a:pt x="9650917" y="8229600"/>
                </a:lnTo>
                <a:lnTo>
                  <a:pt x="0" y="8229600"/>
                </a:lnTo>
                <a:lnTo>
                  <a:pt x="0" y="0"/>
                </a:lnTo>
                <a:close/>
              </a:path>
            </a:pathLst>
          </a:custGeom>
          <a:blipFill rotWithShape="1">
            <a:blip r:embed="rId3">
              <a:alphaModFix/>
            </a:blip>
            <a:stretch>
              <a:fillRect b="0" l="0" r="0" t="0"/>
            </a:stretch>
          </a:blipFill>
          <a:ln>
            <a:noFill/>
          </a:ln>
        </p:spPr>
      </p:sp>
      <p:sp>
        <p:nvSpPr>
          <p:cNvPr id="132" name="Google Shape;132;p3"/>
          <p:cNvSpPr/>
          <p:nvPr/>
        </p:nvSpPr>
        <p:spPr>
          <a:xfrm rot="10800000">
            <a:off x="-5445317" y="6600292"/>
            <a:ext cx="9650917" cy="8229600"/>
          </a:xfrm>
          <a:custGeom>
            <a:rect b="b" l="l" r="r" t="t"/>
            <a:pathLst>
              <a:path extrusionOk="0" h="8229600" w="9650917">
                <a:moveTo>
                  <a:pt x="9650917" y="8229600"/>
                </a:moveTo>
                <a:lnTo>
                  <a:pt x="0" y="8229600"/>
                </a:lnTo>
                <a:lnTo>
                  <a:pt x="0" y="0"/>
                </a:lnTo>
                <a:lnTo>
                  <a:pt x="9650917" y="0"/>
                </a:lnTo>
                <a:lnTo>
                  <a:pt x="9650917" y="8229600"/>
                </a:lnTo>
                <a:close/>
              </a:path>
            </a:pathLst>
          </a:custGeom>
          <a:blipFill rotWithShape="1">
            <a:blip r:embed="rId3">
              <a:alphaModFix/>
            </a:blip>
            <a:stretch>
              <a:fillRect b="0" l="0" r="0" t="0"/>
            </a:stretch>
          </a:blipFill>
          <a:ln>
            <a:noFill/>
          </a:ln>
        </p:spPr>
      </p:sp>
      <p:sp>
        <p:nvSpPr>
          <p:cNvPr id="133" name="Google Shape;133;p3"/>
          <p:cNvSpPr/>
          <p:nvPr/>
        </p:nvSpPr>
        <p:spPr>
          <a:xfrm>
            <a:off x="78974" y="-552434"/>
            <a:ext cx="1496741" cy="1104867"/>
          </a:xfrm>
          <a:custGeom>
            <a:rect b="b" l="l" r="r" t="t"/>
            <a:pathLst>
              <a:path extrusionOk="0" h="1104867" w="1496741">
                <a:moveTo>
                  <a:pt x="0" y="0"/>
                </a:moveTo>
                <a:lnTo>
                  <a:pt x="1496741" y="0"/>
                </a:lnTo>
                <a:lnTo>
                  <a:pt x="1496741" y="1104868"/>
                </a:lnTo>
                <a:lnTo>
                  <a:pt x="0" y="1104868"/>
                </a:lnTo>
                <a:lnTo>
                  <a:pt x="0" y="0"/>
                </a:lnTo>
                <a:close/>
              </a:path>
            </a:pathLst>
          </a:custGeom>
          <a:blipFill rotWithShape="1">
            <a:blip r:embed="rId4">
              <a:alphaModFix/>
            </a:blip>
            <a:stretch>
              <a:fillRect b="0" l="0" r="0" t="0"/>
            </a:stretch>
          </a:blipFill>
          <a:ln>
            <a:noFill/>
          </a:ln>
        </p:spPr>
      </p:sp>
      <p:sp>
        <p:nvSpPr>
          <p:cNvPr id="134" name="Google Shape;134;p3"/>
          <p:cNvSpPr/>
          <p:nvPr/>
        </p:nvSpPr>
        <p:spPr>
          <a:xfrm rot="10800000">
            <a:off x="16712285" y="9734566"/>
            <a:ext cx="1496741" cy="1104867"/>
          </a:xfrm>
          <a:custGeom>
            <a:rect b="b" l="l" r="r" t="t"/>
            <a:pathLst>
              <a:path extrusionOk="0" h="1104867" w="1496741">
                <a:moveTo>
                  <a:pt x="1496741" y="1104868"/>
                </a:moveTo>
                <a:lnTo>
                  <a:pt x="0" y="1104868"/>
                </a:lnTo>
                <a:lnTo>
                  <a:pt x="0" y="0"/>
                </a:lnTo>
                <a:lnTo>
                  <a:pt x="1496741" y="0"/>
                </a:lnTo>
                <a:lnTo>
                  <a:pt x="1496741" y="1104868"/>
                </a:lnTo>
                <a:close/>
              </a:path>
            </a:pathLst>
          </a:custGeom>
          <a:blipFill rotWithShape="1">
            <a:blip r:embed="rId4">
              <a:alphaModFix/>
            </a:blip>
            <a:stretch>
              <a:fillRect b="0" l="0" r="0" t="0"/>
            </a:stretch>
          </a:blipFill>
          <a:ln>
            <a:noFill/>
          </a:ln>
        </p:spPr>
      </p:sp>
      <p:grpSp>
        <p:nvGrpSpPr>
          <p:cNvPr id="135" name="Google Shape;135;p3"/>
          <p:cNvGrpSpPr/>
          <p:nvPr/>
        </p:nvGrpSpPr>
        <p:grpSpPr>
          <a:xfrm>
            <a:off x="4954942" y="1825604"/>
            <a:ext cx="7038109" cy="266731"/>
            <a:chOff x="0" y="-9525"/>
            <a:chExt cx="1853658" cy="70250"/>
          </a:xfrm>
        </p:grpSpPr>
        <p:sp>
          <p:nvSpPr>
            <p:cNvPr id="136" name="Google Shape;136;p3"/>
            <p:cNvSpPr/>
            <p:nvPr/>
          </p:nvSpPr>
          <p:spPr>
            <a:xfrm>
              <a:off x="0" y="0"/>
              <a:ext cx="1853658" cy="60725"/>
            </a:xfrm>
            <a:custGeom>
              <a:rect b="b" l="l" r="r" t="t"/>
              <a:pathLst>
                <a:path extrusionOk="0" h="60725" w="1853658">
                  <a:moveTo>
                    <a:pt x="30363" y="0"/>
                  </a:moveTo>
                  <a:lnTo>
                    <a:pt x="1823295" y="0"/>
                  </a:lnTo>
                  <a:cubicBezTo>
                    <a:pt x="1831348" y="0"/>
                    <a:pt x="1839071" y="3199"/>
                    <a:pt x="1844765" y="8893"/>
                  </a:cubicBezTo>
                  <a:cubicBezTo>
                    <a:pt x="1850459" y="14587"/>
                    <a:pt x="1853658" y="22310"/>
                    <a:pt x="1853658" y="30363"/>
                  </a:cubicBezTo>
                  <a:lnTo>
                    <a:pt x="1853658" y="30363"/>
                  </a:lnTo>
                  <a:cubicBezTo>
                    <a:pt x="1853658" y="38415"/>
                    <a:pt x="1850459" y="46138"/>
                    <a:pt x="1844765" y="51832"/>
                  </a:cubicBezTo>
                  <a:cubicBezTo>
                    <a:pt x="1839071" y="57526"/>
                    <a:pt x="1831348" y="60725"/>
                    <a:pt x="1823295" y="60725"/>
                  </a:cubicBezTo>
                  <a:lnTo>
                    <a:pt x="30363" y="60725"/>
                  </a:lnTo>
                  <a:cubicBezTo>
                    <a:pt x="22310" y="60725"/>
                    <a:pt x="14587" y="57526"/>
                    <a:pt x="8893" y="51832"/>
                  </a:cubicBezTo>
                  <a:cubicBezTo>
                    <a:pt x="3199" y="46138"/>
                    <a:pt x="0" y="38415"/>
                    <a:pt x="0" y="30363"/>
                  </a:cubicBezTo>
                  <a:lnTo>
                    <a:pt x="0" y="30363"/>
                  </a:lnTo>
                  <a:cubicBezTo>
                    <a:pt x="0" y="22310"/>
                    <a:pt x="3199" y="14587"/>
                    <a:pt x="8893" y="8893"/>
                  </a:cubicBezTo>
                  <a:cubicBezTo>
                    <a:pt x="14587" y="3199"/>
                    <a:pt x="22310" y="0"/>
                    <a:pt x="30363" y="0"/>
                  </a:cubicBezTo>
                  <a:close/>
                </a:path>
              </a:pathLst>
            </a:custGeom>
            <a:solidFill>
              <a:srgbClr val="86C7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txBox="1"/>
            <p:nvPr/>
          </p:nvSpPr>
          <p:spPr>
            <a:xfrm>
              <a:off x="0" y="-9525"/>
              <a:ext cx="1853658" cy="70250"/>
            </a:xfrm>
            <a:prstGeom prst="rect">
              <a:avLst/>
            </a:prstGeom>
            <a:noFill/>
            <a:ln>
              <a:noFill/>
            </a:ln>
          </p:spPr>
          <p:txBody>
            <a:bodyPr anchorCtr="0" anchor="ctr" bIns="50800" lIns="50800" spcFirstLastPara="1" rIns="50800" wrap="square" tIns="50800">
              <a:noAutofit/>
            </a:bodyPr>
            <a:lstStyle/>
            <a:p>
              <a:pPr indent="0" lvl="0" marL="0" marR="0" rtl="0" algn="ctr">
                <a:lnSpc>
                  <a:spcPct val="173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8" name="Google Shape;138;p3"/>
          <p:cNvGrpSpPr/>
          <p:nvPr/>
        </p:nvGrpSpPr>
        <p:grpSpPr>
          <a:xfrm>
            <a:off x="6253718" y="3645861"/>
            <a:ext cx="10301521" cy="4400425"/>
            <a:chOff x="0" y="-9525"/>
            <a:chExt cx="2713158" cy="1158960"/>
          </a:xfrm>
        </p:grpSpPr>
        <p:sp>
          <p:nvSpPr>
            <p:cNvPr id="139" name="Google Shape;139;p3"/>
            <p:cNvSpPr/>
            <p:nvPr/>
          </p:nvSpPr>
          <p:spPr>
            <a:xfrm>
              <a:off x="0" y="0"/>
              <a:ext cx="2713158" cy="1149435"/>
            </a:xfrm>
            <a:custGeom>
              <a:rect b="b" l="l" r="r" t="t"/>
              <a:pathLst>
                <a:path extrusionOk="0" h="1149435" w="2713158">
                  <a:moveTo>
                    <a:pt x="42837" y="0"/>
                  </a:moveTo>
                  <a:lnTo>
                    <a:pt x="2670320" y="0"/>
                  </a:lnTo>
                  <a:cubicBezTo>
                    <a:pt x="2693979" y="0"/>
                    <a:pt x="2713158" y="19179"/>
                    <a:pt x="2713158" y="42837"/>
                  </a:cubicBezTo>
                  <a:lnTo>
                    <a:pt x="2713158" y="1106597"/>
                  </a:lnTo>
                  <a:cubicBezTo>
                    <a:pt x="2713158" y="1130256"/>
                    <a:pt x="2693979" y="1149435"/>
                    <a:pt x="2670320" y="1149435"/>
                  </a:cubicBezTo>
                  <a:lnTo>
                    <a:pt x="42837" y="1149435"/>
                  </a:lnTo>
                  <a:cubicBezTo>
                    <a:pt x="19179" y="1149435"/>
                    <a:pt x="0" y="1130256"/>
                    <a:pt x="0" y="1106597"/>
                  </a:cubicBezTo>
                  <a:lnTo>
                    <a:pt x="0" y="42837"/>
                  </a:lnTo>
                  <a:cubicBezTo>
                    <a:pt x="0" y="19179"/>
                    <a:pt x="19179" y="0"/>
                    <a:pt x="42837" y="0"/>
                  </a:cubicBezTo>
                  <a:close/>
                </a:path>
              </a:pathLst>
            </a:custGeom>
            <a:solidFill>
              <a:srgbClr val="86C7ED">
                <a:alpha val="1725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txBox="1"/>
            <p:nvPr/>
          </p:nvSpPr>
          <p:spPr>
            <a:xfrm>
              <a:off x="0" y="-9525"/>
              <a:ext cx="2713158" cy="1158960"/>
            </a:xfrm>
            <a:prstGeom prst="rect">
              <a:avLst/>
            </a:prstGeom>
            <a:noFill/>
            <a:ln>
              <a:noFill/>
            </a:ln>
          </p:spPr>
          <p:txBody>
            <a:bodyPr anchorCtr="0" anchor="ctr" bIns="50800" lIns="50800" spcFirstLastPara="1" rIns="50800" wrap="square" tIns="50800">
              <a:noAutofit/>
            </a:bodyPr>
            <a:lstStyle/>
            <a:p>
              <a:pPr indent="0" lvl="0" marL="0" marR="0" rtl="0" algn="ctr">
                <a:lnSpc>
                  <a:spcPct val="17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1" name="Google Shape;141;p3"/>
          <p:cNvSpPr txBox="1"/>
          <p:nvPr/>
        </p:nvSpPr>
        <p:spPr>
          <a:xfrm>
            <a:off x="2728020" y="291753"/>
            <a:ext cx="11141490" cy="1570016"/>
          </a:xfrm>
          <a:prstGeom prst="rect">
            <a:avLst/>
          </a:prstGeom>
          <a:noFill/>
          <a:ln>
            <a:noFill/>
          </a:ln>
        </p:spPr>
        <p:txBody>
          <a:bodyPr anchorCtr="0" anchor="t" bIns="0" lIns="0" spcFirstLastPara="1" rIns="0" wrap="square" tIns="0">
            <a:spAutoFit/>
          </a:bodyPr>
          <a:lstStyle/>
          <a:p>
            <a:pPr indent="0" lvl="0" marL="0" marR="0" rtl="0" algn="ctr">
              <a:lnSpc>
                <a:spcPct val="131004"/>
              </a:lnSpc>
              <a:spcBef>
                <a:spcPts val="0"/>
              </a:spcBef>
              <a:spcAft>
                <a:spcPts val="0"/>
              </a:spcAft>
              <a:buNone/>
            </a:pPr>
            <a:r>
              <a:rPr lang="en-US" sz="9660">
                <a:solidFill>
                  <a:srgbClr val="303030"/>
                </a:solidFill>
                <a:latin typeface="Arial"/>
                <a:ea typeface="Arial"/>
                <a:cs typeface="Arial"/>
                <a:sym typeface="Arial"/>
              </a:rPr>
              <a:t>SOLUTION</a:t>
            </a:r>
            <a:endParaRPr/>
          </a:p>
        </p:txBody>
      </p:sp>
      <p:sp>
        <p:nvSpPr>
          <p:cNvPr id="142" name="Google Shape;142;p3"/>
          <p:cNvSpPr txBox="1"/>
          <p:nvPr/>
        </p:nvSpPr>
        <p:spPr>
          <a:xfrm>
            <a:off x="2297884" y="2681901"/>
            <a:ext cx="13362384" cy="4000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2600">
                <a:solidFill>
                  <a:srgbClr val="303030"/>
                </a:solidFill>
                <a:latin typeface="Arial"/>
                <a:ea typeface="Arial"/>
                <a:cs typeface="Arial"/>
                <a:sym typeface="Arial"/>
              </a:rPr>
              <a:t> MedVision AI — a web-based assistant that detects common skin conditions using ML.</a:t>
            </a:r>
            <a:endParaRPr/>
          </a:p>
        </p:txBody>
      </p:sp>
      <p:sp>
        <p:nvSpPr>
          <p:cNvPr id="143" name="Google Shape;143;p3"/>
          <p:cNvSpPr txBox="1"/>
          <p:nvPr/>
        </p:nvSpPr>
        <p:spPr>
          <a:xfrm>
            <a:off x="6518437" y="4339878"/>
            <a:ext cx="9772083" cy="2753230"/>
          </a:xfrm>
          <a:prstGeom prst="rect">
            <a:avLst/>
          </a:prstGeom>
          <a:noFill/>
          <a:ln>
            <a:noFill/>
          </a:ln>
        </p:spPr>
        <p:txBody>
          <a:bodyPr anchorCtr="0" anchor="t" bIns="0" lIns="0" spcFirstLastPara="1" rIns="0" wrap="square" tIns="0">
            <a:spAutoFit/>
          </a:bodyPr>
          <a:lstStyle/>
          <a:p>
            <a:pPr indent="0" lvl="0" marL="0" marR="0" rtl="0" algn="ctr">
              <a:lnSpc>
                <a:spcPct val="178000"/>
              </a:lnSpc>
              <a:spcBef>
                <a:spcPts val="0"/>
              </a:spcBef>
              <a:spcAft>
                <a:spcPts val="0"/>
              </a:spcAft>
              <a:buNone/>
            </a:pPr>
            <a:r>
              <a:rPr lang="en-US" sz="2450">
                <a:solidFill>
                  <a:srgbClr val="303030"/>
                </a:solidFill>
                <a:latin typeface="Arial"/>
                <a:ea typeface="Arial"/>
                <a:cs typeface="Arial"/>
                <a:sym typeface="Arial"/>
              </a:rPr>
              <a:t>MedVision solves this with a simple flow: upload a skin photo → our ML model predicts the possible condition → we show clear do’s and don’ts in human-friendly language → and recommend a specialist based on the user’s location. The goal is not to replace doctors, but to guide people early and safely</a:t>
            </a:r>
            <a:endParaRPr/>
          </a:p>
        </p:txBody>
      </p:sp>
      <p:sp>
        <p:nvSpPr>
          <p:cNvPr id="144" name="Google Shape;144;p3"/>
          <p:cNvSpPr txBox="1"/>
          <p:nvPr/>
        </p:nvSpPr>
        <p:spPr>
          <a:xfrm>
            <a:off x="3208844" y="8520112"/>
            <a:ext cx="13503441" cy="143827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100">
                <a:solidFill>
                  <a:srgbClr val="303030"/>
                </a:solidFill>
                <a:latin typeface="Poppins"/>
                <a:ea typeface="Poppins"/>
                <a:cs typeface="Poppins"/>
                <a:sym typeface="Poppins"/>
              </a:rPr>
              <a:t>India has just 1 dermatologist per 100,000 people. Early detection can reduce severity, cost, and recovery time across all demographics</a:t>
            </a:r>
            <a:endParaRPr/>
          </a:p>
        </p:txBody>
      </p:sp>
      <p:grpSp>
        <p:nvGrpSpPr>
          <p:cNvPr id="145" name="Google Shape;145;p3"/>
          <p:cNvGrpSpPr/>
          <p:nvPr/>
        </p:nvGrpSpPr>
        <p:grpSpPr>
          <a:xfrm>
            <a:off x="555224" y="4187859"/>
            <a:ext cx="3129770" cy="3935892"/>
            <a:chOff x="0" y="200025"/>
            <a:chExt cx="4173027" cy="5247855"/>
          </a:xfrm>
        </p:grpSpPr>
        <p:sp>
          <p:nvSpPr>
            <p:cNvPr id="146" name="Google Shape;146;p3"/>
            <p:cNvSpPr txBox="1"/>
            <p:nvPr/>
          </p:nvSpPr>
          <p:spPr>
            <a:xfrm>
              <a:off x="0" y="200025"/>
              <a:ext cx="4173027" cy="1068906"/>
            </a:xfrm>
            <a:prstGeom prst="rect">
              <a:avLst/>
            </a:prstGeom>
            <a:noFill/>
            <a:ln>
              <a:noFill/>
            </a:ln>
          </p:spPr>
          <p:txBody>
            <a:bodyPr anchorCtr="0" anchor="t" bIns="0" lIns="0" spcFirstLastPara="1" rIns="0" wrap="square" tIns="0">
              <a:spAutoFit/>
            </a:bodyPr>
            <a:lstStyle/>
            <a:p>
              <a:pPr indent="0" lvl="0" marL="0" marR="0" rtl="0" algn="l">
                <a:lnSpc>
                  <a:spcPct val="75003"/>
                </a:lnSpc>
                <a:spcBef>
                  <a:spcPts val="0"/>
                </a:spcBef>
                <a:spcAft>
                  <a:spcPts val="0"/>
                </a:spcAft>
                <a:buNone/>
              </a:pPr>
              <a:r>
                <a:rPr lang="en-US" sz="6261">
                  <a:solidFill>
                    <a:srgbClr val="15789A"/>
                  </a:solidFill>
                  <a:latin typeface="Arial"/>
                  <a:ea typeface="Arial"/>
                  <a:cs typeface="Arial"/>
                  <a:sym typeface="Arial"/>
                </a:rPr>
                <a:t>FAST</a:t>
              </a:r>
              <a:endParaRPr/>
            </a:p>
          </p:txBody>
        </p:sp>
        <p:sp>
          <p:nvSpPr>
            <p:cNvPr id="147" name="Google Shape;147;p3"/>
            <p:cNvSpPr txBox="1"/>
            <p:nvPr/>
          </p:nvSpPr>
          <p:spPr>
            <a:xfrm>
              <a:off x="533" y="913980"/>
              <a:ext cx="3771300" cy="4533900"/>
            </a:xfrm>
            <a:prstGeom prst="rect">
              <a:avLst/>
            </a:prstGeom>
            <a:noFill/>
            <a:ln>
              <a:noFill/>
            </a:ln>
          </p:spPr>
          <p:txBody>
            <a:bodyPr anchorCtr="0" anchor="t" bIns="0" lIns="0" spcFirstLastPara="1" rIns="0" wrap="square" tIns="0">
              <a:spAutoFit/>
            </a:bodyPr>
            <a:lstStyle/>
            <a:p>
              <a:pPr indent="0" lvl="0" marL="0" marR="0" rtl="0" algn="l">
                <a:lnSpc>
                  <a:spcPct val="80008"/>
                </a:lnSpc>
                <a:spcBef>
                  <a:spcPts val="0"/>
                </a:spcBef>
                <a:spcAft>
                  <a:spcPts val="0"/>
                </a:spcAft>
                <a:buNone/>
              </a:pPr>
              <a:r>
                <a:rPr lang="en-US" sz="4602">
                  <a:solidFill>
                    <a:srgbClr val="000000"/>
                  </a:solidFill>
                  <a:latin typeface="Arial"/>
                  <a:ea typeface="Arial"/>
                  <a:cs typeface="Arial"/>
                  <a:sym typeface="Arial"/>
                </a:rPr>
                <a:t>SIMPLE</a:t>
              </a:r>
              <a:endParaRPr/>
            </a:p>
            <a:p>
              <a:pPr indent="0" lvl="0" marL="0" marR="0" rtl="0" algn="l">
                <a:lnSpc>
                  <a:spcPct val="80008"/>
                </a:lnSpc>
                <a:spcBef>
                  <a:spcPts val="0"/>
                </a:spcBef>
                <a:spcAft>
                  <a:spcPts val="0"/>
                </a:spcAft>
                <a:buNone/>
              </a:pPr>
              <a:r>
                <a:t/>
              </a:r>
              <a:endParaRPr sz="4602">
                <a:solidFill>
                  <a:srgbClr val="000000"/>
                </a:solidFill>
                <a:latin typeface="Arial"/>
                <a:ea typeface="Arial"/>
                <a:cs typeface="Arial"/>
                <a:sym typeface="Arial"/>
              </a:endParaRPr>
            </a:p>
            <a:p>
              <a:pPr indent="0" lvl="0" marL="0" marR="0" rtl="0" algn="l">
                <a:lnSpc>
                  <a:spcPct val="80008"/>
                </a:lnSpc>
                <a:spcBef>
                  <a:spcPts val="0"/>
                </a:spcBef>
                <a:spcAft>
                  <a:spcPts val="0"/>
                </a:spcAft>
                <a:buNone/>
              </a:pPr>
              <a:r>
                <a:rPr i="1" lang="en-US" sz="4602">
                  <a:solidFill>
                    <a:srgbClr val="000000"/>
                  </a:solidFill>
                  <a:latin typeface="Play"/>
                  <a:ea typeface="Play"/>
                  <a:cs typeface="Play"/>
                  <a:sym typeface="Play"/>
                </a:rPr>
                <a:t> Accessible for everyone.</a:t>
              </a:r>
              <a:endParaRPr/>
            </a:p>
          </p:txBody>
        </p:sp>
      </p:grpSp>
      <p:sp>
        <p:nvSpPr>
          <p:cNvPr id="148" name="Google Shape;148;p3"/>
          <p:cNvSpPr/>
          <p:nvPr/>
        </p:nvSpPr>
        <p:spPr>
          <a:xfrm rot="10800000">
            <a:off x="13462542" y="-4114800"/>
            <a:ext cx="9650917" cy="8229600"/>
          </a:xfrm>
          <a:custGeom>
            <a:rect b="b" l="l" r="r" t="t"/>
            <a:pathLst>
              <a:path extrusionOk="0" h="8229600" w="9650917">
                <a:moveTo>
                  <a:pt x="9650916" y="8229600"/>
                </a:moveTo>
                <a:lnTo>
                  <a:pt x="0" y="8229600"/>
                </a:lnTo>
                <a:lnTo>
                  <a:pt x="0" y="0"/>
                </a:lnTo>
                <a:lnTo>
                  <a:pt x="9650916" y="0"/>
                </a:lnTo>
                <a:lnTo>
                  <a:pt x="9650916" y="8229600"/>
                </a:lnTo>
                <a:close/>
              </a:path>
            </a:pathLst>
          </a:custGeom>
          <a:blipFill rotWithShape="1">
            <a:blip r:embed="rId3">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8E8"/>
        </a:solidFill>
      </p:bgPr>
    </p:bg>
    <p:spTree>
      <p:nvGrpSpPr>
        <p:cNvPr id="152" name="Shape 152"/>
        <p:cNvGrpSpPr/>
        <p:nvPr/>
      </p:nvGrpSpPr>
      <p:grpSpPr>
        <a:xfrm>
          <a:off x="0" y="0"/>
          <a:ext cx="0" cy="0"/>
          <a:chOff x="0" y="0"/>
          <a:chExt cx="0" cy="0"/>
        </a:xfrm>
      </p:grpSpPr>
      <p:sp>
        <p:nvSpPr>
          <p:cNvPr id="153" name="Google Shape;153;p4"/>
          <p:cNvSpPr/>
          <p:nvPr/>
        </p:nvSpPr>
        <p:spPr>
          <a:xfrm rot="10800000">
            <a:off x="12775095" y="1416678"/>
            <a:ext cx="9650917" cy="8229600"/>
          </a:xfrm>
          <a:custGeom>
            <a:rect b="b" l="l" r="r" t="t"/>
            <a:pathLst>
              <a:path extrusionOk="0" h="8229600" w="9650917">
                <a:moveTo>
                  <a:pt x="9650917" y="8229600"/>
                </a:moveTo>
                <a:lnTo>
                  <a:pt x="0" y="8229600"/>
                </a:lnTo>
                <a:lnTo>
                  <a:pt x="0" y="0"/>
                </a:lnTo>
                <a:lnTo>
                  <a:pt x="9650917" y="0"/>
                </a:lnTo>
                <a:lnTo>
                  <a:pt x="9650917" y="8229600"/>
                </a:lnTo>
                <a:close/>
              </a:path>
            </a:pathLst>
          </a:custGeom>
          <a:blipFill rotWithShape="1">
            <a:blip r:embed="rId3">
              <a:alphaModFix/>
            </a:blip>
            <a:stretch>
              <a:fillRect b="0" l="0" r="0" t="0"/>
            </a:stretch>
          </a:blipFill>
          <a:ln>
            <a:noFill/>
          </a:ln>
        </p:spPr>
      </p:sp>
      <p:sp>
        <p:nvSpPr>
          <p:cNvPr id="154" name="Google Shape;154;p4"/>
          <p:cNvSpPr/>
          <p:nvPr/>
        </p:nvSpPr>
        <p:spPr>
          <a:xfrm rot="10800000">
            <a:off x="-4327961" y="668957"/>
            <a:ext cx="9650917" cy="8229600"/>
          </a:xfrm>
          <a:custGeom>
            <a:rect b="b" l="l" r="r" t="t"/>
            <a:pathLst>
              <a:path extrusionOk="0" h="8229600" w="9650917">
                <a:moveTo>
                  <a:pt x="9650916" y="8229600"/>
                </a:moveTo>
                <a:lnTo>
                  <a:pt x="0" y="8229600"/>
                </a:lnTo>
                <a:lnTo>
                  <a:pt x="0" y="0"/>
                </a:lnTo>
                <a:lnTo>
                  <a:pt x="9650916" y="0"/>
                </a:lnTo>
                <a:lnTo>
                  <a:pt x="9650916" y="8229600"/>
                </a:lnTo>
                <a:close/>
              </a:path>
            </a:pathLst>
          </a:custGeom>
          <a:blipFill rotWithShape="1">
            <a:blip r:embed="rId3">
              <a:alphaModFix/>
            </a:blip>
            <a:stretch>
              <a:fillRect b="0" l="0" r="0" t="0"/>
            </a:stretch>
          </a:blipFill>
          <a:ln>
            <a:noFill/>
          </a:ln>
        </p:spPr>
      </p:sp>
      <p:sp>
        <p:nvSpPr>
          <p:cNvPr id="155" name="Google Shape;155;p4"/>
          <p:cNvSpPr/>
          <p:nvPr/>
        </p:nvSpPr>
        <p:spPr>
          <a:xfrm>
            <a:off x="-250874" y="-263817"/>
            <a:ext cx="1496741" cy="1104867"/>
          </a:xfrm>
          <a:custGeom>
            <a:rect b="b" l="l" r="r" t="t"/>
            <a:pathLst>
              <a:path extrusionOk="0" h="1104867" w="1496741">
                <a:moveTo>
                  <a:pt x="0" y="0"/>
                </a:moveTo>
                <a:lnTo>
                  <a:pt x="1496742" y="0"/>
                </a:lnTo>
                <a:lnTo>
                  <a:pt x="1496742" y="1104867"/>
                </a:lnTo>
                <a:lnTo>
                  <a:pt x="0" y="1104867"/>
                </a:lnTo>
                <a:lnTo>
                  <a:pt x="0" y="0"/>
                </a:lnTo>
                <a:close/>
              </a:path>
            </a:pathLst>
          </a:custGeom>
          <a:blipFill rotWithShape="1">
            <a:blip r:embed="rId4">
              <a:alphaModFix/>
            </a:blip>
            <a:stretch>
              <a:fillRect b="0" l="0" r="0" t="0"/>
            </a:stretch>
          </a:blipFill>
          <a:ln>
            <a:noFill/>
          </a:ln>
        </p:spPr>
      </p:sp>
      <p:sp>
        <p:nvSpPr>
          <p:cNvPr id="156" name="Google Shape;156;p4"/>
          <p:cNvSpPr/>
          <p:nvPr/>
        </p:nvSpPr>
        <p:spPr>
          <a:xfrm>
            <a:off x="457826" y="-311203"/>
            <a:ext cx="16392627" cy="8578278"/>
          </a:xfrm>
          <a:custGeom>
            <a:rect b="b" l="l" r="r" t="t"/>
            <a:pathLst>
              <a:path extrusionOk="0" h="8578278" w="16392627">
                <a:moveTo>
                  <a:pt x="0" y="0"/>
                </a:moveTo>
                <a:lnTo>
                  <a:pt x="16392626" y="0"/>
                </a:lnTo>
                <a:lnTo>
                  <a:pt x="16392626" y="8578278"/>
                </a:lnTo>
                <a:lnTo>
                  <a:pt x="0" y="8578278"/>
                </a:lnTo>
                <a:lnTo>
                  <a:pt x="0" y="0"/>
                </a:lnTo>
                <a:close/>
              </a:path>
            </a:pathLst>
          </a:custGeom>
          <a:blipFill rotWithShape="1">
            <a:blip r:embed="rId5">
              <a:alphaModFix/>
            </a:blip>
            <a:stretch>
              <a:fillRect b="-14676" l="-321" r="-322" t="0"/>
            </a:stretch>
          </a:blipFill>
          <a:ln>
            <a:noFill/>
          </a:ln>
        </p:spPr>
      </p:sp>
      <p:sp>
        <p:nvSpPr>
          <p:cNvPr id="157" name="Google Shape;157;p4"/>
          <p:cNvSpPr txBox="1"/>
          <p:nvPr/>
        </p:nvSpPr>
        <p:spPr>
          <a:xfrm>
            <a:off x="192246" y="6226234"/>
            <a:ext cx="13602000" cy="5102400"/>
          </a:xfrm>
          <a:prstGeom prst="rect">
            <a:avLst/>
          </a:prstGeom>
          <a:noFill/>
          <a:ln>
            <a:noFill/>
          </a:ln>
        </p:spPr>
        <p:txBody>
          <a:bodyPr anchorCtr="0" anchor="t" bIns="0" lIns="0" spcFirstLastPara="1" rIns="0" wrap="square" tIns="0">
            <a:spAutoFit/>
          </a:bodyPr>
          <a:lstStyle/>
          <a:p>
            <a:pPr indent="0" lvl="0" marL="0" marR="0" rtl="0" algn="ctr">
              <a:lnSpc>
                <a:spcPct val="211333"/>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lnSpc>
                <a:spcPct val="140007"/>
              </a:lnSpc>
              <a:spcBef>
                <a:spcPts val="0"/>
              </a:spcBef>
              <a:spcAft>
                <a:spcPts val="0"/>
              </a:spcAft>
              <a:buNone/>
            </a:pPr>
            <a:r>
              <a:rPr lang="en-US" sz="2717">
                <a:solidFill>
                  <a:srgbClr val="000000"/>
                </a:solidFill>
                <a:latin typeface="Arial"/>
                <a:ea typeface="Arial"/>
                <a:cs typeface="Arial"/>
                <a:sym typeface="Arial"/>
              </a:rPr>
              <a:t>Tech Stack Overview</a:t>
            </a:r>
            <a:endParaRPr/>
          </a:p>
          <a:p>
            <a:pPr indent="0" lvl="0" marL="0" marR="0" rtl="0" algn="ctr">
              <a:lnSpc>
                <a:spcPct val="140007"/>
              </a:lnSpc>
              <a:spcBef>
                <a:spcPts val="0"/>
              </a:spcBef>
              <a:spcAft>
                <a:spcPts val="0"/>
              </a:spcAft>
              <a:buNone/>
            </a:pPr>
            <a:r>
              <a:rPr lang="en-US" sz="2717">
                <a:solidFill>
                  <a:srgbClr val="000000"/>
                </a:solidFill>
                <a:latin typeface="Arial"/>
                <a:ea typeface="Arial"/>
                <a:cs typeface="Arial"/>
                <a:sym typeface="Arial"/>
              </a:rPr>
              <a:t>Our MVP is built using a clean, modular tech stack that ensures fast image upload, secure processing, and accurate ML predictions. The frontend collects the image, the backend handles preprocessing and model inference, and the database stores essential logs. This layered setup keeps the system lightweight, scalable, and ready for real-world deployment.</a:t>
            </a:r>
            <a:endParaRPr/>
          </a:p>
          <a:p>
            <a:pPr indent="0" lvl="0" marL="0" marR="0" rtl="0" algn="ctr">
              <a:lnSpc>
                <a:spcPct val="140007"/>
              </a:lnSpc>
              <a:spcBef>
                <a:spcPts val="0"/>
              </a:spcBef>
              <a:spcAft>
                <a:spcPts val="0"/>
              </a:spcAft>
              <a:buNone/>
            </a:pPr>
            <a:r>
              <a:t/>
            </a:r>
            <a:endParaRPr sz="2717">
              <a:solidFill>
                <a:srgbClr val="000000"/>
              </a:solidFill>
              <a:latin typeface="Arial"/>
              <a:ea typeface="Arial"/>
              <a:cs typeface="Arial"/>
              <a:sym typeface="Arial"/>
            </a:endParaRPr>
          </a:p>
          <a:p>
            <a:pPr indent="0" lvl="0" marL="0" marR="0" rtl="0" algn="ctr">
              <a:lnSpc>
                <a:spcPct val="140007"/>
              </a:lnSpc>
              <a:spcBef>
                <a:spcPts val="0"/>
              </a:spcBef>
              <a:spcAft>
                <a:spcPts val="0"/>
              </a:spcAft>
              <a:buNone/>
            </a:pPr>
            <a:r>
              <a:t/>
            </a:r>
            <a:endParaRPr sz="2717">
              <a:solidFill>
                <a:srgbClr val="000000"/>
              </a:solidFill>
              <a:latin typeface="Arial"/>
              <a:ea typeface="Arial"/>
              <a:cs typeface="Arial"/>
              <a:sym typeface="Arial"/>
            </a:endParaRPr>
          </a:p>
        </p:txBody>
      </p:sp>
      <p:sp>
        <p:nvSpPr>
          <p:cNvPr id="158" name="Google Shape;158;p4"/>
          <p:cNvSpPr/>
          <p:nvPr/>
        </p:nvSpPr>
        <p:spPr>
          <a:xfrm>
            <a:off x="16852183" y="9258300"/>
            <a:ext cx="1496741" cy="1104867"/>
          </a:xfrm>
          <a:custGeom>
            <a:rect b="b" l="l" r="r" t="t"/>
            <a:pathLst>
              <a:path extrusionOk="0" h="1104867" w="1496741">
                <a:moveTo>
                  <a:pt x="0" y="0"/>
                </a:moveTo>
                <a:lnTo>
                  <a:pt x="1496741" y="0"/>
                </a:lnTo>
                <a:lnTo>
                  <a:pt x="1496741" y="1104867"/>
                </a:lnTo>
                <a:lnTo>
                  <a:pt x="0" y="1104867"/>
                </a:lnTo>
                <a:lnTo>
                  <a:pt x="0" y="0"/>
                </a:lnTo>
                <a:close/>
              </a:path>
            </a:pathLst>
          </a:custGeom>
          <a:blipFill rotWithShape="1">
            <a:blip r:embed="rId4">
              <a:alphaModFix/>
            </a:blip>
            <a:stretch>
              <a:fillRect b="0" l="0" r="0" t="0"/>
            </a:stretch>
          </a:blipFill>
          <a:ln>
            <a:noFill/>
          </a:ln>
        </p:spPr>
      </p:sp>
      <p:sp>
        <p:nvSpPr>
          <p:cNvPr id="159" name="Google Shape;159;p4"/>
          <p:cNvSpPr txBox="1"/>
          <p:nvPr/>
        </p:nvSpPr>
        <p:spPr>
          <a:xfrm>
            <a:off x="1443512" y="145726"/>
            <a:ext cx="4588142" cy="692497"/>
          </a:xfrm>
          <a:prstGeom prst="rect">
            <a:avLst/>
          </a:prstGeom>
          <a:noFill/>
          <a:ln>
            <a:noFill/>
          </a:ln>
        </p:spPr>
        <p:txBody>
          <a:bodyPr anchorCtr="0" anchor="t" bIns="0" lIns="0" spcFirstLastPara="1" rIns="0" wrap="square" tIns="0">
            <a:spAutoFit/>
          </a:bodyPr>
          <a:lstStyle/>
          <a:p>
            <a:pPr indent="0" lvl="0" marL="0" marR="0" rtl="0" algn="ctr">
              <a:lnSpc>
                <a:spcPct val="120017"/>
              </a:lnSpc>
              <a:spcBef>
                <a:spcPts val="0"/>
              </a:spcBef>
              <a:spcAft>
                <a:spcPts val="0"/>
              </a:spcAft>
              <a:buNone/>
            </a:pPr>
            <a:r>
              <a:rPr b="1" lang="en-US" sz="4501">
                <a:solidFill>
                  <a:srgbClr val="000000"/>
                </a:solidFill>
                <a:latin typeface="Arial"/>
                <a:ea typeface="Arial"/>
                <a:cs typeface="Arial"/>
                <a:sym typeface="Arial"/>
              </a:rPr>
              <a:t>Tech stack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8E8"/>
        </a:solidFill>
      </p:bgPr>
    </p:bg>
    <p:spTree>
      <p:nvGrpSpPr>
        <p:cNvPr id="163" name="Shape 163"/>
        <p:cNvGrpSpPr/>
        <p:nvPr/>
      </p:nvGrpSpPr>
      <p:grpSpPr>
        <a:xfrm>
          <a:off x="0" y="0"/>
          <a:ext cx="0" cy="0"/>
          <a:chOff x="0" y="0"/>
          <a:chExt cx="0" cy="0"/>
        </a:xfrm>
      </p:grpSpPr>
      <p:sp>
        <p:nvSpPr>
          <p:cNvPr id="164" name="Google Shape;164;p5"/>
          <p:cNvSpPr/>
          <p:nvPr/>
        </p:nvSpPr>
        <p:spPr>
          <a:xfrm rot="10800000">
            <a:off x="12784305" y="-3086100"/>
            <a:ext cx="9650917" cy="8229600"/>
          </a:xfrm>
          <a:custGeom>
            <a:rect b="b" l="l" r="r" t="t"/>
            <a:pathLst>
              <a:path extrusionOk="0" h="8229600" w="9650917">
                <a:moveTo>
                  <a:pt x="9650917" y="8229600"/>
                </a:moveTo>
                <a:lnTo>
                  <a:pt x="0" y="8229600"/>
                </a:lnTo>
                <a:lnTo>
                  <a:pt x="0" y="0"/>
                </a:lnTo>
                <a:lnTo>
                  <a:pt x="9650917" y="0"/>
                </a:lnTo>
                <a:lnTo>
                  <a:pt x="9650917" y="8229600"/>
                </a:lnTo>
                <a:close/>
              </a:path>
            </a:pathLst>
          </a:custGeom>
          <a:blipFill rotWithShape="1">
            <a:blip r:embed="rId3">
              <a:alphaModFix/>
            </a:blip>
            <a:stretch>
              <a:fillRect b="0" l="0" r="0" t="0"/>
            </a:stretch>
          </a:blipFill>
          <a:ln>
            <a:noFill/>
          </a:ln>
        </p:spPr>
      </p:sp>
      <p:sp>
        <p:nvSpPr>
          <p:cNvPr id="165" name="Google Shape;165;p5"/>
          <p:cNvSpPr/>
          <p:nvPr/>
        </p:nvSpPr>
        <p:spPr>
          <a:xfrm rot="10800000">
            <a:off x="15662837" y="8402335"/>
            <a:ext cx="3192926" cy="2722695"/>
          </a:xfrm>
          <a:custGeom>
            <a:rect b="b" l="l" r="r" t="t"/>
            <a:pathLst>
              <a:path extrusionOk="0" h="2722695" w="3192926">
                <a:moveTo>
                  <a:pt x="3192926" y="2722696"/>
                </a:moveTo>
                <a:lnTo>
                  <a:pt x="0" y="2722696"/>
                </a:lnTo>
                <a:lnTo>
                  <a:pt x="0" y="0"/>
                </a:lnTo>
                <a:lnTo>
                  <a:pt x="3192926" y="0"/>
                </a:lnTo>
                <a:lnTo>
                  <a:pt x="3192926" y="2722696"/>
                </a:lnTo>
                <a:close/>
              </a:path>
            </a:pathLst>
          </a:custGeom>
          <a:blipFill rotWithShape="1">
            <a:blip r:embed="rId3">
              <a:alphaModFix/>
            </a:blip>
            <a:stretch>
              <a:fillRect b="0" l="0" r="0" t="0"/>
            </a:stretch>
          </a:blipFill>
          <a:ln>
            <a:noFill/>
          </a:ln>
        </p:spPr>
      </p:sp>
      <p:grpSp>
        <p:nvGrpSpPr>
          <p:cNvPr id="166" name="Google Shape;166;p5"/>
          <p:cNvGrpSpPr/>
          <p:nvPr/>
        </p:nvGrpSpPr>
        <p:grpSpPr>
          <a:xfrm>
            <a:off x="12784300" y="3179626"/>
            <a:ext cx="5028717" cy="5022551"/>
            <a:chOff x="0" y="-9525"/>
            <a:chExt cx="1232710" cy="1311782"/>
          </a:xfrm>
        </p:grpSpPr>
        <p:sp>
          <p:nvSpPr>
            <p:cNvPr id="167" name="Google Shape;167;p5"/>
            <p:cNvSpPr/>
            <p:nvPr/>
          </p:nvSpPr>
          <p:spPr>
            <a:xfrm>
              <a:off x="0" y="0"/>
              <a:ext cx="1232710" cy="1302257"/>
            </a:xfrm>
            <a:custGeom>
              <a:rect b="b" l="l" r="r" t="t"/>
              <a:pathLst>
                <a:path extrusionOk="0" h="1302257" w="1232710">
                  <a:moveTo>
                    <a:pt x="84359" y="0"/>
                  </a:moveTo>
                  <a:lnTo>
                    <a:pt x="1148351" y="0"/>
                  </a:lnTo>
                  <a:cubicBezTo>
                    <a:pt x="1170724" y="0"/>
                    <a:pt x="1192181" y="8888"/>
                    <a:pt x="1208002" y="24708"/>
                  </a:cubicBezTo>
                  <a:cubicBezTo>
                    <a:pt x="1223822" y="40529"/>
                    <a:pt x="1232710" y="61986"/>
                    <a:pt x="1232710" y="84359"/>
                  </a:cubicBezTo>
                  <a:lnTo>
                    <a:pt x="1232710" y="1217898"/>
                  </a:lnTo>
                  <a:cubicBezTo>
                    <a:pt x="1232710" y="1264488"/>
                    <a:pt x="1194941" y="1302257"/>
                    <a:pt x="1148351" y="1302257"/>
                  </a:cubicBezTo>
                  <a:lnTo>
                    <a:pt x="84359" y="1302257"/>
                  </a:lnTo>
                  <a:cubicBezTo>
                    <a:pt x="61986" y="1302257"/>
                    <a:pt x="40529" y="1293369"/>
                    <a:pt x="24708" y="1277549"/>
                  </a:cubicBezTo>
                  <a:cubicBezTo>
                    <a:pt x="8888" y="1261728"/>
                    <a:pt x="0" y="1240271"/>
                    <a:pt x="0" y="1217898"/>
                  </a:cubicBezTo>
                  <a:lnTo>
                    <a:pt x="0" y="84359"/>
                  </a:lnTo>
                  <a:cubicBezTo>
                    <a:pt x="0" y="61986"/>
                    <a:pt x="8888" y="40529"/>
                    <a:pt x="24708" y="24708"/>
                  </a:cubicBezTo>
                  <a:cubicBezTo>
                    <a:pt x="40529" y="8888"/>
                    <a:pt x="61986" y="0"/>
                    <a:pt x="84359" y="0"/>
                  </a:cubicBezTo>
                  <a:close/>
                </a:path>
              </a:pathLst>
            </a:custGeom>
            <a:solidFill>
              <a:srgbClr val="86C7ED"/>
            </a:solidFill>
            <a:ln>
              <a:noFill/>
            </a:ln>
          </p:spPr>
          <p:txBody>
            <a:bodyPr anchorCtr="0" anchor="ctr" bIns="98250" lIns="98250" spcFirstLastPara="1" rIns="98250" wrap="square" tIns="98250">
              <a:noAutofit/>
            </a:bodyPr>
            <a:lstStyle/>
            <a:p>
              <a:pPr indent="0" lvl="0" marL="0" rtl="0" algn="l">
                <a:spcBef>
                  <a:spcPts val="0"/>
                </a:spcBef>
                <a:spcAft>
                  <a:spcPts val="0"/>
                </a:spcAft>
                <a:buNone/>
              </a:pPr>
              <a:r>
                <a:t/>
              </a:r>
              <a:endParaRPr/>
            </a:p>
          </p:txBody>
        </p:sp>
        <p:sp>
          <p:nvSpPr>
            <p:cNvPr id="168" name="Google Shape;168;p5"/>
            <p:cNvSpPr txBox="1"/>
            <p:nvPr/>
          </p:nvSpPr>
          <p:spPr>
            <a:xfrm>
              <a:off x="0" y="-9525"/>
              <a:ext cx="1232710" cy="1311782"/>
            </a:xfrm>
            <a:prstGeom prst="rect">
              <a:avLst/>
            </a:prstGeom>
            <a:noFill/>
            <a:ln>
              <a:noFill/>
            </a:ln>
          </p:spPr>
          <p:txBody>
            <a:bodyPr anchorCtr="0" anchor="ctr" bIns="54575" lIns="54575" spcFirstLastPara="1" rIns="54575" wrap="square" tIns="54575">
              <a:noAutofit/>
            </a:bodyPr>
            <a:lstStyle/>
            <a:p>
              <a:pPr indent="0" lvl="0" marL="0" marR="0" rtl="0" algn="ctr">
                <a:lnSpc>
                  <a:spcPct val="162055"/>
                </a:lnSpc>
                <a:spcBef>
                  <a:spcPts val="0"/>
                </a:spcBef>
                <a:spcAft>
                  <a:spcPts val="0"/>
                </a:spcAft>
                <a:buNone/>
              </a:pPr>
              <a:r>
                <a:t/>
              </a:r>
              <a:endParaRPr sz="1933">
                <a:solidFill>
                  <a:schemeClr val="dk1"/>
                </a:solidFill>
                <a:latin typeface="Calibri"/>
                <a:ea typeface="Calibri"/>
                <a:cs typeface="Calibri"/>
                <a:sym typeface="Calibri"/>
              </a:endParaRPr>
            </a:p>
          </p:txBody>
        </p:sp>
      </p:grpSp>
      <p:sp>
        <p:nvSpPr>
          <p:cNvPr id="169" name="Google Shape;169;p5"/>
          <p:cNvSpPr txBox="1"/>
          <p:nvPr/>
        </p:nvSpPr>
        <p:spPr>
          <a:xfrm>
            <a:off x="0" y="3449198"/>
            <a:ext cx="13132415" cy="3636607"/>
          </a:xfrm>
          <a:prstGeom prst="rect">
            <a:avLst/>
          </a:prstGeom>
          <a:noFill/>
          <a:ln>
            <a:noFill/>
          </a:ln>
        </p:spPr>
        <p:txBody>
          <a:bodyPr anchorCtr="0" anchor="t" bIns="0" lIns="0" spcFirstLastPara="1" rIns="0" wrap="square" tIns="0">
            <a:spAutoFit/>
          </a:bodyPr>
          <a:lstStyle/>
          <a:p>
            <a:pPr indent="-372588" lvl="1" marL="745177" marR="0" rtl="0" algn="l">
              <a:lnSpc>
                <a:spcPct val="140057"/>
              </a:lnSpc>
              <a:spcBef>
                <a:spcPts val="0"/>
              </a:spcBef>
              <a:spcAft>
                <a:spcPts val="0"/>
              </a:spcAft>
              <a:buClr>
                <a:srgbClr val="000000"/>
              </a:buClr>
              <a:buSzPts val="3450"/>
              <a:buFont typeface="Arial"/>
              <a:buChar char="•"/>
            </a:pPr>
            <a:r>
              <a:rPr b="0" i="0" lang="en-US" sz="3450" u="none" cap="none" strike="noStrike">
                <a:solidFill>
                  <a:srgbClr val="000000"/>
                </a:solidFill>
                <a:latin typeface="Play"/>
                <a:ea typeface="Play"/>
                <a:cs typeface="Play"/>
                <a:sym typeface="Play"/>
              </a:rPr>
              <a:t> Human-style explanations (plain language, not robotic)</a:t>
            </a:r>
            <a:endParaRPr/>
          </a:p>
          <a:p>
            <a:pPr indent="-372588" lvl="1" marL="745177" marR="0" rtl="0" algn="l">
              <a:lnSpc>
                <a:spcPct val="140057"/>
              </a:lnSpc>
              <a:spcBef>
                <a:spcPts val="0"/>
              </a:spcBef>
              <a:spcAft>
                <a:spcPts val="0"/>
              </a:spcAft>
              <a:buClr>
                <a:srgbClr val="000000"/>
              </a:buClr>
              <a:buSzPts val="3450"/>
              <a:buFont typeface="Arial"/>
              <a:buChar char="•"/>
            </a:pPr>
            <a:r>
              <a:rPr b="0" i="0" lang="en-US" sz="3450" u="none" cap="none" strike="noStrike">
                <a:solidFill>
                  <a:srgbClr val="000000"/>
                </a:solidFill>
                <a:latin typeface="Play"/>
                <a:ea typeface="Play"/>
                <a:cs typeface="Play"/>
                <a:sym typeface="Play"/>
              </a:rPr>
              <a:t>Location-based dermatologist suggestions</a:t>
            </a:r>
            <a:endParaRPr/>
          </a:p>
          <a:p>
            <a:pPr indent="-372588" lvl="1" marL="745177" marR="0" rtl="0" algn="l">
              <a:lnSpc>
                <a:spcPct val="140057"/>
              </a:lnSpc>
              <a:spcBef>
                <a:spcPts val="0"/>
              </a:spcBef>
              <a:spcAft>
                <a:spcPts val="0"/>
              </a:spcAft>
              <a:buClr>
                <a:srgbClr val="000000"/>
              </a:buClr>
              <a:buSzPts val="3450"/>
              <a:buFont typeface="Arial"/>
              <a:buChar char="•"/>
            </a:pPr>
            <a:r>
              <a:rPr b="0" i="0" lang="en-US" sz="3450" u="none" cap="none" strike="noStrike">
                <a:solidFill>
                  <a:srgbClr val="000000"/>
                </a:solidFill>
                <a:latin typeface="Play"/>
                <a:ea typeface="Play"/>
                <a:cs typeface="Play"/>
                <a:sym typeface="Play"/>
              </a:rPr>
              <a:t>Web-first → no app install</a:t>
            </a:r>
            <a:endParaRPr/>
          </a:p>
          <a:p>
            <a:pPr indent="-372588" lvl="1" marL="745177" marR="0" rtl="0" algn="l">
              <a:lnSpc>
                <a:spcPct val="140057"/>
              </a:lnSpc>
              <a:spcBef>
                <a:spcPts val="0"/>
              </a:spcBef>
              <a:spcAft>
                <a:spcPts val="0"/>
              </a:spcAft>
              <a:buClr>
                <a:srgbClr val="000000"/>
              </a:buClr>
              <a:buSzPts val="3450"/>
              <a:buFont typeface="Arial"/>
              <a:buChar char="•"/>
            </a:pPr>
            <a:r>
              <a:rPr b="0" i="0" lang="en-US" sz="3450" u="none" cap="none" strike="noStrike">
                <a:solidFill>
                  <a:srgbClr val="000000"/>
                </a:solidFill>
                <a:latin typeface="Play"/>
                <a:ea typeface="Play"/>
                <a:cs typeface="Play"/>
                <a:sym typeface="Play"/>
              </a:rPr>
              <a:t>Expandable architecture (add more diseases easily)</a:t>
            </a:r>
            <a:endParaRPr/>
          </a:p>
          <a:p>
            <a:pPr indent="-372588" lvl="1" marL="745177" marR="0" rtl="0" algn="l">
              <a:lnSpc>
                <a:spcPct val="140057"/>
              </a:lnSpc>
              <a:spcBef>
                <a:spcPts val="0"/>
              </a:spcBef>
              <a:spcAft>
                <a:spcPts val="0"/>
              </a:spcAft>
              <a:buClr>
                <a:srgbClr val="000000"/>
              </a:buClr>
              <a:buSzPts val="3450"/>
              <a:buFont typeface="Arial"/>
              <a:buChar char="•"/>
            </a:pPr>
            <a:r>
              <a:rPr b="0" i="0" lang="en-US" sz="3450" u="none" cap="none" strike="noStrike">
                <a:solidFill>
                  <a:srgbClr val="000000"/>
                </a:solidFill>
                <a:latin typeface="Play"/>
                <a:ea typeface="Play"/>
                <a:cs typeface="Play"/>
                <a:sym typeface="Play"/>
              </a:rPr>
              <a:t>LLM + CNN fusion → medical + conversational intelligence</a:t>
            </a:r>
            <a:endParaRPr/>
          </a:p>
          <a:p>
            <a:pPr indent="-372588" lvl="1" marL="745177" marR="0" rtl="0" algn="l">
              <a:lnSpc>
                <a:spcPct val="140057"/>
              </a:lnSpc>
              <a:spcBef>
                <a:spcPts val="0"/>
              </a:spcBef>
              <a:spcAft>
                <a:spcPts val="0"/>
              </a:spcAft>
              <a:buClr>
                <a:srgbClr val="000000"/>
              </a:buClr>
              <a:buSzPts val="3450"/>
              <a:buFont typeface="Arial"/>
              <a:buChar char="•"/>
            </a:pPr>
            <a:r>
              <a:rPr b="0" i="0" lang="en-US" sz="3450" u="none" cap="none" strike="noStrike">
                <a:solidFill>
                  <a:srgbClr val="000000"/>
                </a:solidFill>
                <a:latin typeface="Play"/>
                <a:ea typeface="Play"/>
                <a:cs typeface="Play"/>
                <a:sym typeface="Play"/>
              </a:rPr>
              <a:t>PDF report for sharing with doctors</a:t>
            </a:r>
            <a:endParaRPr/>
          </a:p>
        </p:txBody>
      </p:sp>
      <p:cxnSp>
        <p:nvCxnSpPr>
          <p:cNvPr id="170" name="Google Shape;170;p5"/>
          <p:cNvCxnSpPr/>
          <p:nvPr/>
        </p:nvCxnSpPr>
        <p:spPr>
          <a:xfrm>
            <a:off x="1144326" y="2341931"/>
            <a:ext cx="15999347" cy="0"/>
          </a:xfrm>
          <a:prstGeom prst="straightConnector1">
            <a:avLst/>
          </a:prstGeom>
          <a:noFill/>
          <a:ln cap="flat" cmpd="sng" w="38100">
            <a:solidFill>
              <a:srgbClr val="000000"/>
            </a:solidFill>
            <a:prstDash val="solid"/>
            <a:round/>
            <a:headEnd len="sm" w="sm" type="none"/>
            <a:tailEnd len="sm" w="sm" type="none"/>
          </a:ln>
        </p:spPr>
      </p:cxnSp>
      <p:grpSp>
        <p:nvGrpSpPr>
          <p:cNvPr id="171" name="Google Shape;171;p5"/>
          <p:cNvGrpSpPr/>
          <p:nvPr/>
        </p:nvGrpSpPr>
        <p:grpSpPr>
          <a:xfrm>
            <a:off x="222053" y="8315968"/>
            <a:ext cx="17361719" cy="1884665"/>
            <a:chOff x="0" y="0"/>
            <a:chExt cx="4572634" cy="496373"/>
          </a:xfrm>
        </p:grpSpPr>
        <p:sp>
          <p:nvSpPr>
            <p:cNvPr id="172" name="Google Shape;172;p5"/>
            <p:cNvSpPr/>
            <p:nvPr/>
          </p:nvSpPr>
          <p:spPr>
            <a:xfrm>
              <a:off x="0" y="0"/>
              <a:ext cx="4572634" cy="496373"/>
            </a:xfrm>
            <a:custGeom>
              <a:rect b="b" l="l" r="r" t="t"/>
              <a:pathLst>
                <a:path extrusionOk="0" h="496373" w="4572634">
                  <a:moveTo>
                    <a:pt x="22742" y="0"/>
                  </a:moveTo>
                  <a:lnTo>
                    <a:pt x="4549892" y="0"/>
                  </a:lnTo>
                  <a:cubicBezTo>
                    <a:pt x="4555923" y="0"/>
                    <a:pt x="4561708" y="2396"/>
                    <a:pt x="4565973" y="6661"/>
                  </a:cubicBezTo>
                  <a:cubicBezTo>
                    <a:pt x="4570238" y="10926"/>
                    <a:pt x="4572634" y="16710"/>
                    <a:pt x="4572634" y="22742"/>
                  </a:cubicBezTo>
                  <a:lnTo>
                    <a:pt x="4572634" y="473631"/>
                  </a:lnTo>
                  <a:cubicBezTo>
                    <a:pt x="4572634" y="479662"/>
                    <a:pt x="4570238" y="485447"/>
                    <a:pt x="4565973" y="489712"/>
                  </a:cubicBezTo>
                  <a:cubicBezTo>
                    <a:pt x="4561708" y="493977"/>
                    <a:pt x="4555923" y="496373"/>
                    <a:pt x="4549892" y="496373"/>
                  </a:cubicBezTo>
                  <a:lnTo>
                    <a:pt x="22742" y="496373"/>
                  </a:lnTo>
                  <a:cubicBezTo>
                    <a:pt x="16710" y="496373"/>
                    <a:pt x="10926" y="493977"/>
                    <a:pt x="6661" y="489712"/>
                  </a:cubicBezTo>
                  <a:cubicBezTo>
                    <a:pt x="2396" y="485447"/>
                    <a:pt x="0" y="479662"/>
                    <a:pt x="0" y="473631"/>
                  </a:cubicBezTo>
                  <a:lnTo>
                    <a:pt x="0" y="22742"/>
                  </a:lnTo>
                  <a:cubicBezTo>
                    <a:pt x="0" y="16710"/>
                    <a:pt x="2396" y="10926"/>
                    <a:pt x="6661" y="6661"/>
                  </a:cubicBezTo>
                  <a:cubicBezTo>
                    <a:pt x="10926" y="2396"/>
                    <a:pt x="16710" y="0"/>
                    <a:pt x="22742" y="0"/>
                  </a:cubicBezTo>
                  <a:close/>
                </a:path>
              </a:pathLst>
            </a:custGeom>
            <a:solidFill>
              <a:srgbClr val="000000">
                <a:alpha val="0"/>
              </a:srgbClr>
            </a:solid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txBox="1"/>
            <p:nvPr/>
          </p:nvSpPr>
          <p:spPr>
            <a:xfrm>
              <a:off x="0" y="0"/>
              <a:ext cx="4572634" cy="496373"/>
            </a:xfrm>
            <a:prstGeom prst="rect">
              <a:avLst/>
            </a:prstGeom>
            <a:noFill/>
            <a:ln>
              <a:noFill/>
            </a:ln>
          </p:spPr>
          <p:txBody>
            <a:bodyPr anchorCtr="0" anchor="ctr" bIns="50800" lIns="50800" spcFirstLastPara="1" rIns="50800" wrap="square" tIns="50800">
              <a:noAutofit/>
            </a:bodyPr>
            <a:lstStyle/>
            <a:p>
              <a:pPr indent="0" lvl="0" marL="0" marR="0" rtl="0" algn="ctr">
                <a:lnSpc>
                  <a:spcPct val="1601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4" name="Google Shape;174;p5"/>
          <p:cNvSpPr txBox="1"/>
          <p:nvPr/>
        </p:nvSpPr>
        <p:spPr>
          <a:xfrm>
            <a:off x="4534544" y="776070"/>
            <a:ext cx="7428855" cy="1397819"/>
          </a:xfrm>
          <a:prstGeom prst="rect">
            <a:avLst/>
          </a:prstGeom>
          <a:noFill/>
          <a:ln>
            <a:noFill/>
          </a:ln>
        </p:spPr>
        <p:txBody>
          <a:bodyPr anchorCtr="0" anchor="t" bIns="0" lIns="0" spcFirstLastPara="1" rIns="0" wrap="square" tIns="0">
            <a:spAutoFit/>
          </a:bodyPr>
          <a:lstStyle/>
          <a:p>
            <a:pPr indent="0" lvl="0" marL="0" marR="0" rtl="0" algn="ctr">
              <a:lnSpc>
                <a:spcPct val="119993"/>
              </a:lnSpc>
              <a:spcBef>
                <a:spcPts val="0"/>
              </a:spcBef>
              <a:spcAft>
                <a:spcPts val="0"/>
              </a:spcAft>
              <a:buNone/>
            </a:pPr>
            <a:r>
              <a:rPr b="1" lang="en-US" sz="9103">
                <a:solidFill>
                  <a:srgbClr val="000000"/>
                </a:solidFill>
                <a:latin typeface="Fira Sans SemiBold"/>
                <a:ea typeface="Fira Sans SemiBold"/>
                <a:cs typeface="Fira Sans SemiBold"/>
                <a:sym typeface="Fira Sans SemiBold"/>
              </a:rPr>
              <a:t>UNIQUENESS</a:t>
            </a:r>
            <a:endParaRPr/>
          </a:p>
        </p:txBody>
      </p:sp>
      <p:sp>
        <p:nvSpPr>
          <p:cNvPr id="175" name="Google Shape;175;p5"/>
          <p:cNvSpPr/>
          <p:nvPr/>
        </p:nvSpPr>
        <p:spPr>
          <a:xfrm rot="9001692">
            <a:off x="-319393" y="-1281330"/>
            <a:ext cx="5414211" cy="4114800"/>
          </a:xfrm>
          <a:custGeom>
            <a:rect b="b" l="l" r="r" t="t"/>
            <a:pathLst>
              <a:path extrusionOk="0" h="4114800" w="5414211">
                <a:moveTo>
                  <a:pt x="0" y="0"/>
                </a:moveTo>
                <a:lnTo>
                  <a:pt x="5414211" y="0"/>
                </a:lnTo>
                <a:lnTo>
                  <a:pt x="5414211" y="4114800"/>
                </a:lnTo>
                <a:lnTo>
                  <a:pt x="0" y="4114800"/>
                </a:lnTo>
                <a:lnTo>
                  <a:pt x="0" y="0"/>
                </a:lnTo>
                <a:close/>
              </a:path>
            </a:pathLst>
          </a:custGeom>
          <a:blipFill rotWithShape="1">
            <a:blip r:embed="rId4">
              <a:alphaModFix amt="20999"/>
            </a:blip>
            <a:stretch>
              <a:fillRect b="0" l="0" r="0" t="0"/>
            </a:stretch>
          </a:blipFill>
          <a:ln>
            <a:noFill/>
          </a:ln>
        </p:spPr>
      </p:sp>
      <p:sp>
        <p:nvSpPr>
          <p:cNvPr id="176" name="Google Shape;176;p5"/>
          <p:cNvSpPr txBox="1"/>
          <p:nvPr/>
        </p:nvSpPr>
        <p:spPr>
          <a:xfrm>
            <a:off x="12880662" y="3565400"/>
            <a:ext cx="4836000" cy="4251000"/>
          </a:xfrm>
          <a:prstGeom prst="rect">
            <a:avLst/>
          </a:prstGeom>
          <a:noFill/>
          <a:ln>
            <a:noFill/>
          </a:ln>
        </p:spPr>
        <p:txBody>
          <a:bodyPr anchorCtr="0" anchor="t" bIns="0" lIns="0" spcFirstLastPara="1" rIns="0" wrap="square" tIns="0">
            <a:spAutoFit/>
          </a:bodyPr>
          <a:lstStyle/>
          <a:p>
            <a:pPr indent="0" lvl="0" marL="0" marR="0" rtl="0" algn="l">
              <a:lnSpc>
                <a:spcPct val="140054"/>
              </a:lnSpc>
              <a:spcBef>
                <a:spcPts val="0"/>
              </a:spcBef>
              <a:spcAft>
                <a:spcPts val="0"/>
              </a:spcAft>
              <a:buNone/>
            </a:pPr>
            <a:r>
              <a:rPr lang="en-US" sz="3450">
                <a:solidFill>
                  <a:srgbClr val="000000"/>
                </a:solidFill>
                <a:latin typeface="Arial"/>
                <a:ea typeface="Arial"/>
                <a:cs typeface="Arial"/>
                <a:sym typeface="Arial"/>
              </a:rPr>
              <a:t>Most competitors only detect cancer we detect common everyday issues like rashes, fungal infections, acne, eczema.</a:t>
            </a:r>
            <a:endParaRPr sz="1200"/>
          </a:p>
        </p:txBody>
      </p:sp>
      <p:sp>
        <p:nvSpPr>
          <p:cNvPr id="177" name="Google Shape;177;p5"/>
          <p:cNvSpPr txBox="1"/>
          <p:nvPr/>
        </p:nvSpPr>
        <p:spPr>
          <a:xfrm>
            <a:off x="0" y="8569325"/>
            <a:ext cx="17635755" cy="126365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499">
                <a:solidFill>
                  <a:srgbClr val="000000"/>
                </a:solidFill>
                <a:latin typeface="Arial"/>
                <a:ea typeface="Arial"/>
                <a:cs typeface="Arial"/>
                <a:sym typeface="Arial"/>
              </a:rPr>
              <a:t>✨Unlike general AI chatbots, ours is domain-specific — optimized for skin diseases, extremely fast, and lightweight enough to run even offline.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9F2"/>
        </a:solidFill>
      </p:bgPr>
    </p:bg>
    <p:spTree>
      <p:nvGrpSpPr>
        <p:cNvPr id="181" name="Shape 181"/>
        <p:cNvGrpSpPr/>
        <p:nvPr/>
      </p:nvGrpSpPr>
      <p:grpSpPr>
        <a:xfrm>
          <a:off x="0" y="0"/>
          <a:ext cx="0" cy="0"/>
          <a:chOff x="0" y="0"/>
          <a:chExt cx="0" cy="0"/>
        </a:xfrm>
      </p:grpSpPr>
      <p:grpSp>
        <p:nvGrpSpPr>
          <p:cNvPr id="182" name="Google Shape;182;p6"/>
          <p:cNvGrpSpPr/>
          <p:nvPr/>
        </p:nvGrpSpPr>
        <p:grpSpPr>
          <a:xfrm>
            <a:off x="827418" y="195775"/>
            <a:ext cx="16431907" cy="10248125"/>
            <a:chOff x="0" y="-1"/>
            <a:chExt cx="21909209" cy="13664167"/>
          </a:xfrm>
        </p:grpSpPr>
        <p:sp>
          <p:nvSpPr>
            <p:cNvPr id="183" name="Google Shape;183;p6"/>
            <p:cNvSpPr/>
            <p:nvPr/>
          </p:nvSpPr>
          <p:spPr>
            <a:xfrm>
              <a:off x="0" y="0"/>
              <a:ext cx="4187952" cy="920895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a:off x="4430306" y="0"/>
              <a:ext cx="4187952" cy="448913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
            <p:cNvSpPr/>
            <p:nvPr/>
          </p:nvSpPr>
          <p:spPr>
            <a:xfrm>
              <a:off x="8860609" y="-1"/>
              <a:ext cx="4188000" cy="939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
            <p:cNvSpPr/>
            <p:nvPr/>
          </p:nvSpPr>
          <p:spPr>
            <a:xfrm>
              <a:off x="17721209" y="-1"/>
              <a:ext cx="4188000" cy="939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p:nvPr/>
          </p:nvSpPr>
          <p:spPr>
            <a:xfrm>
              <a:off x="0" y="9495501"/>
              <a:ext cx="10788873" cy="2492087"/>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a:off x="10936709" y="9495499"/>
              <a:ext cx="10946100" cy="269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4430306" y="4719821"/>
              <a:ext cx="4187952" cy="448913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13289649" y="0"/>
              <a:ext cx="4187952" cy="448913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13290909" y="4719832"/>
              <a:ext cx="4188000" cy="471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 name="Google Shape;192;p6"/>
            <p:cNvCxnSpPr/>
            <p:nvPr/>
          </p:nvCxnSpPr>
          <p:spPr>
            <a:xfrm>
              <a:off x="13606965" y="6007104"/>
              <a:ext cx="3305400" cy="0"/>
            </a:xfrm>
            <a:prstGeom prst="straightConnector1">
              <a:avLst/>
            </a:prstGeom>
            <a:noFill/>
            <a:ln cap="rnd" cmpd="sng" w="53500">
              <a:solidFill>
                <a:srgbClr val="86C7ED"/>
              </a:solidFill>
              <a:prstDash val="dot"/>
              <a:round/>
              <a:headEnd len="sm" w="sm" type="none"/>
              <a:tailEnd len="sm" w="sm" type="none"/>
            </a:ln>
          </p:spPr>
        </p:cxnSp>
        <p:sp>
          <p:nvSpPr>
            <p:cNvPr id="193" name="Google Shape;193;p6"/>
            <p:cNvSpPr txBox="1"/>
            <p:nvPr/>
          </p:nvSpPr>
          <p:spPr>
            <a:xfrm>
              <a:off x="13572775" y="5035132"/>
              <a:ext cx="3624000" cy="943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2090">
                  <a:solidFill>
                    <a:srgbClr val="1836B2"/>
                  </a:solidFill>
                  <a:latin typeface="Fira Sans"/>
                  <a:ea typeface="Fira Sans"/>
                  <a:cs typeface="Fira Sans"/>
                  <a:sym typeface="Fira Sans"/>
                </a:rPr>
                <a:t>🏆Competitive Advantage</a:t>
              </a:r>
              <a:endParaRPr sz="1300"/>
            </a:p>
          </p:txBody>
        </p:sp>
        <p:sp>
          <p:nvSpPr>
            <p:cNvPr id="194" name="Google Shape;194;p6"/>
            <p:cNvSpPr txBox="1"/>
            <p:nvPr/>
          </p:nvSpPr>
          <p:spPr>
            <a:xfrm>
              <a:off x="13590439" y="6047940"/>
              <a:ext cx="3305400" cy="3361200"/>
            </a:xfrm>
            <a:prstGeom prst="rect">
              <a:avLst/>
            </a:prstGeom>
            <a:noFill/>
            <a:ln>
              <a:noFill/>
            </a:ln>
          </p:spPr>
          <p:txBody>
            <a:bodyPr anchorCtr="0" anchor="t" bIns="0" lIns="0" spcFirstLastPara="1" rIns="0" wrap="square" tIns="0">
              <a:spAutoFit/>
            </a:bodyPr>
            <a:lstStyle/>
            <a:p>
              <a:pPr indent="0" lvl="0" marL="0" marR="0" rtl="0" algn="l">
                <a:lnSpc>
                  <a:spcPct val="140039"/>
                </a:lnSpc>
                <a:spcBef>
                  <a:spcPts val="0"/>
                </a:spcBef>
                <a:spcAft>
                  <a:spcPts val="0"/>
                </a:spcAft>
                <a:buNone/>
              </a:pPr>
              <a:r>
                <a:rPr b="1" lang="en-US" sz="1516">
                  <a:solidFill>
                    <a:srgbClr val="000000"/>
                  </a:solidFill>
                  <a:latin typeface="Fira Sans"/>
                  <a:ea typeface="Fira Sans"/>
                  <a:cs typeface="Fira Sans"/>
                  <a:sym typeface="Fira Sans"/>
                </a:rPr>
                <a:t>Faster than visiting a clinic for initial check.</a:t>
              </a:r>
              <a:endParaRPr/>
            </a:p>
            <a:p>
              <a:pPr indent="0" lvl="0" marL="0" marR="0" rtl="0" algn="l">
                <a:lnSpc>
                  <a:spcPct val="140039"/>
                </a:lnSpc>
                <a:spcBef>
                  <a:spcPts val="0"/>
                </a:spcBef>
                <a:spcAft>
                  <a:spcPts val="0"/>
                </a:spcAft>
                <a:buNone/>
              </a:pPr>
              <a:r>
                <a:rPr b="1" lang="en-US" sz="1516">
                  <a:solidFill>
                    <a:srgbClr val="000000"/>
                  </a:solidFill>
                  <a:latin typeface="Fira Sans"/>
                  <a:ea typeface="Fira Sans"/>
                  <a:cs typeface="Fira Sans"/>
                  <a:sym typeface="Fira Sans"/>
                </a:rPr>
                <a:t>Easy-to-use interface with accurate predictions.</a:t>
              </a:r>
              <a:endParaRPr/>
            </a:p>
            <a:p>
              <a:pPr indent="0" lvl="0" marL="0" marR="0" rtl="0" algn="l">
                <a:lnSpc>
                  <a:spcPct val="140039"/>
                </a:lnSpc>
                <a:spcBef>
                  <a:spcPts val="0"/>
                </a:spcBef>
                <a:spcAft>
                  <a:spcPts val="0"/>
                </a:spcAft>
                <a:buNone/>
              </a:pPr>
              <a:r>
                <a:rPr b="1" lang="en-US" sz="1516">
                  <a:solidFill>
                    <a:srgbClr val="000000"/>
                  </a:solidFill>
                  <a:latin typeface="Fira Sans"/>
                  <a:ea typeface="Fira Sans"/>
                  <a:cs typeface="Fira Sans"/>
                  <a:sym typeface="Fira Sans"/>
                </a:rPr>
                <a:t>AI improves continuously with more data.</a:t>
              </a:r>
              <a:endParaRPr/>
            </a:p>
            <a:p>
              <a:pPr indent="0" lvl="0" marL="0" marR="0" rtl="0" algn="l">
                <a:lnSpc>
                  <a:spcPct val="140039"/>
                </a:lnSpc>
                <a:spcBef>
                  <a:spcPts val="0"/>
                </a:spcBef>
                <a:spcAft>
                  <a:spcPts val="0"/>
                </a:spcAft>
                <a:buNone/>
              </a:pPr>
              <a:r>
                <a:rPr b="1" lang="en-US" sz="1516">
                  <a:solidFill>
                    <a:srgbClr val="000000"/>
                  </a:solidFill>
                  <a:latin typeface="Fira Sans"/>
                  <a:ea typeface="Fira Sans"/>
                  <a:cs typeface="Fira Sans"/>
                  <a:sym typeface="Fira Sans"/>
                </a:rPr>
                <a:t>Provides quick education + risk awareness.</a:t>
              </a:r>
              <a:endParaRPr/>
            </a:p>
          </p:txBody>
        </p:sp>
        <p:cxnSp>
          <p:nvCxnSpPr>
            <p:cNvPr id="195" name="Google Shape;195;p6"/>
            <p:cNvCxnSpPr/>
            <p:nvPr/>
          </p:nvCxnSpPr>
          <p:spPr>
            <a:xfrm>
              <a:off x="17970401" y="5755525"/>
              <a:ext cx="3623986" cy="0"/>
            </a:xfrm>
            <a:prstGeom prst="straightConnector1">
              <a:avLst/>
            </a:prstGeom>
            <a:noFill/>
            <a:ln cap="rnd" cmpd="sng" w="53500">
              <a:solidFill>
                <a:srgbClr val="86C7ED"/>
              </a:solidFill>
              <a:prstDash val="dot"/>
              <a:round/>
              <a:headEnd len="sm" w="sm" type="none"/>
              <a:tailEnd len="sm" w="sm" type="none"/>
            </a:ln>
          </p:spPr>
        </p:cxnSp>
        <p:sp>
          <p:nvSpPr>
            <p:cNvPr id="196" name="Google Shape;196;p6"/>
            <p:cNvSpPr txBox="1"/>
            <p:nvPr/>
          </p:nvSpPr>
          <p:spPr>
            <a:xfrm>
              <a:off x="17970401" y="5239872"/>
              <a:ext cx="3623986" cy="481024"/>
            </a:xfrm>
            <a:prstGeom prst="rect">
              <a:avLst/>
            </a:prstGeom>
            <a:noFill/>
            <a:ln>
              <a:noFill/>
            </a:ln>
          </p:spPr>
          <p:txBody>
            <a:bodyPr anchorCtr="0" anchor="t" bIns="0" lIns="0" spcFirstLastPara="1" rIns="0" wrap="square" tIns="0">
              <a:spAutoFit/>
            </a:bodyPr>
            <a:lstStyle/>
            <a:p>
              <a:pPr indent="0" lvl="0" marL="0" marR="0" rtl="0" algn="l">
                <a:lnSpc>
                  <a:spcPct val="120033"/>
                </a:lnSpc>
                <a:spcBef>
                  <a:spcPts val="0"/>
                </a:spcBef>
                <a:spcAft>
                  <a:spcPts val="0"/>
                </a:spcAft>
                <a:buNone/>
              </a:pPr>
              <a:r>
                <a:rPr b="1" lang="en-US" sz="2401">
                  <a:solidFill>
                    <a:srgbClr val="1836B2"/>
                  </a:solidFill>
                  <a:latin typeface="Fira Sans SemiBold"/>
                  <a:ea typeface="Fira Sans SemiBold"/>
                  <a:cs typeface="Fira Sans SemiBold"/>
                  <a:sym typeface="Fira Sans SemiBold"/>
                </a:rPr>
                <a:t>💡Solution</a:t>
              </a:r>
              <a:endParaRPr/>
            </a:p>
          </p:txBody>
        </p:sp>
        <p:sp>
          <p:nvSpPr>
            <p:cNvPr id="197" name="Google Shape;197;p6"/>
            <p:cNvSpPr txBox="1"/>
            <p:nvPr/>
          </p:nvSpPr>
          <p:spPr>
            <a:xfrm>
              <a:off x="17970401" y="5934473"/>
              <a:ext cx="3624000" cy="34626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lang="en-US" sz="1562">
                  <a:solidFill>
                    <a:srgbClr val="000000"/>
                  </a:solidFill>
                  <a:latin typeface="Fira Sans"/>
                  <a:ea typeface="Fira Sans"/>
                  <a:cs typeface="Fira Sans"/>
                  <a:sym typeface="Fira Sans"/>
                </a:rPr>
                <a:t>A user uploads a photo → AI identifies possible skin disease</a:t>
              </a:r>
              <a:endParaRPr sz="1300"/>
            </a:p>
            <a:p>
              <a:pPr indent="0" lvl="0" marL="0" marR="0" rtl="0" algn="l">
                <a:lnSpc>
                  <a:spcPct val="140012"/>
                </a:lnSpc>
                <a:spcBef>
                  <a:spcPts val="0"/>
                </a:spcBef>
                <a:spcAft>
                  <a:spcPts val="0"/>
                </a:spcAft>
                <a:buNone/>
              </a:pPr>
              <a:r>
                <a:rPr b="1" lang="en-US" sz="1562">
                  <a:solidFill>
                    <a:srgbClr val="000000"/>
                  </a:solidFill>
                  <a:latin typeface="Fira Sans"/>
                  <a:ea typeface="Fira Sans"/>
                  <a:cs typeface="Fira Sans"/>
                  <a:sym typeface="Fira Sans"/>
                </a:rPr>
                <a:t>Provides clear explanation + risk level + recommended action.</a:t>
              </a:r>
              <a:endParaRPr sz="1300"/>
            </a:p>
            <a:p>
              <a:pPr indent="0" lvl="0" marL="0" marR="0" rtl="0" algn="l">
                <a:lnSpc>
                  <a:spcPct val="140012"/>
                </a:lnSpc>
                <a:spcBef>
                  <a:spcPts val="0"/>
                </a:spcBef>
                <a:spcAft>
                  <a:spcPts val="0"/>
                </a:spcAft>
                <a:buNone/>
              </a:pPr>
              <a:r>
                <a:rPr b="1" lang="en-US" sz="1562">
                  <a:solidFill>
                    <a:srgbClr val="000000"/>
                  </a:solidFill>
                  <a:latin typeface="Fira Sans"/>
                  <a:ea typeface="Fira Sans"/>
                  <a:cs typeface="Fira Sans"/>
                  <a:sym typeface="Fira Sans"/>
                </a:rPr>
                <a:t>Helps users know whether to visit a doctor or not.</a:t>
              </a:r>
              <a:endParaRPr sz="1300"/>
            </a:p>
          </p:txBody>
        </p:sp>
        <p:sp>
          <p:nvSpPr>
            <p:cNvPr id="198" name="Google Shape;198;p6"/>
            <p:cNvSpPr txBox="1"/>
            <p:nvPr/>
          </p:nvSpPr>
          <p:spPr>
            <a:xfrm>
              <a:off x="53261" y="234905"/>
              <a:ext cx="4103528" cy="514507"/>
            </a:xfrm>
            <a:prstGeom prst="rect">
              <a:avLst/>
            </a:prstGeom>
            <a:noFill/>
            <a:ln>
              <a:noFill/>
            </a:ln>
          </p:spPr>
          <p:txBody>
            <a:bodyPr anchorCtr="0" anchor="t" bIns="0" lIns="0" spcFirstLastPara="1" rIns="0" wrap="square" tIns="0">
              <a:spAutoFit/>
            </a:bodyPr>
            <a:lstStyle/>
            <a:p>
              <a:pPr indent="0" lvl="0" marL="0" marR="0" rtl="0" algn="l">
                <a:lnSpc>
                  <a:spcPct val="120015"/>
                </a:lnSpc>
                <a:spcBef>
                  <a:spcPts val="0"/>
                </a:spcBef>
                <a:spcAft>
                  <a:spcPts val="0"/>
                </a:spcAft>
                <a:buNone/>
              </a:pPr>
              <a:r>
                <a:rPr b="1" lang="en-US" sz="2553">
                  <a:solidFill>
                    <a:srgbClr val="1836B2"/>
                  </a:solidFill>
                  <a:latin typeface="Fira Sans SemiBold"/>
                  <a:ea typeface="Fira Sans SemiBold"/>
                  <a:cs typeface="Fira Sans SemiBold"/>
                  <a:sym typeface="Fira Sans SemiBold"/>
                </a:rPr>
                <a:t>🤝‍💼Key Partners</a:t>
              </a:r>
              <a:endParaRPr/>
            </a:p>
          </p:txBody>
        </p:sp>
        <p:sp>
          <p:nvSpPr>
            <p:cNvPr id="199" name="Google Shape;199;p6"/>
            <p:cNvSpPr txBox="1"/>
            <p:nvPr/>
          </p:nvSpPr>
          <p:spPr>
            <a:xfrm>
              <a:off x="138967" y="1219773"/>
              <a:ext cx="4017823" cy="6487092"/>
            </a:xfrm>
            <a:prstGeom prst="rect">
              <a:avLst/>
            </a:prstGeom>
            <a:noFill/>
            <a:ln>
              <a:noFill/>
            </a:ln>
          </p:spPr>
          <p:txBody>
            <a:bodyPr anchorCtr="0" anchor="t" bIns="0" lIns="0" spcFirstLastPara="1" rIns="0" wrap="square" tIns="0">
              <a:spAutoFit/>
            </a:bodyPr>
            <a:lstStyle/>
            <a:p>
              <a:pPr indent="0" lvl="0" marL="0" marR="0" rtl="0" algn="l">
                <a:lnSpc>
                  <a:spcPct val="139989"/>
                </a:lnSpc>
                <a:spcBef>
                  <a:spcPts val="0"/>
                </a:spcBef>
                <a:spcAft>
                  <a:spcPts val="0"/>
                </a:spcAft>
                <a:buNone/>
              </a:pPr>
              <a:r>
                <a:rPr lang="en-US" sz="1843">
                  <a:solidFill>
                    <a:srgbClr val="000000"/>
                  </a:solidFill>
                  <a:latin typeface="Fira Sans Light"/>
                  <a:ea typeface="Fira Sans Light"/>
                  <a:cs typeface="Fira Sans Light"/>
                  <a:sym typeface="Fira Sans Light"/>
                </a:rPr>
                <a:t> </a:t>
              </a:r>
              <a:r>
                <a:rPr b="1" lang="en-US" sz="1843">
                  <a:solidFill>
                    <a:srgbClr val="000000"/>
                  </a:solidFill>
                  <a:latin typeface="Fira Sans"/>
                  <a:ea typeface="Fira Sans"/>
                  <a:cs typeface="Fira Sans"/>
                  <a:sym typeface="Fira Sans"/>
                </a:rPr>
                <a:t>Dermatologists &amp; advisors</a:t>
              </a:r>
              <a:endParaRPr/>
            </a:p>
            <a:p>
              <a:pPr indent="0" lvl="0" marL="0" marR="0" rtl="0" algn="l">
                <a:lnSpc>
                  <a:spcPct val="139989"/>
                </a:lnSpc>
                <a:spcBef>
                  <a:spcPts val="0"/>
                </a:spcBef>
                <a:spcAft>
                  <a:spcPts val="0"/>
                </a:spcAft>
                <a:buNone/>
              </a:pPr>
              <a:r>
                <a:rPr b="1" lang="en-US" sz="1843">
                  <a:solidFill>
                    <a:srgbClr val="000000"/>
                  </a:solidFill>
                  <a:latin typeface="Fira Sans"/>
                  <a:ea typeface="Fira Sans"/>
                  <a:cs typeface="Fira Sans"/>
                  <a:sym typeface="Fira Sans"/>
                </a:rPr>
                <a:t> AI/ML engineers</a:t>
              </a:r>
              <a:endParaRPr/>
            </a:p>
            <a:p>
              <a:pPr indent="0" lvl="0" marL="0" marR="0" rtl="0" algn="l">
                <a:lnSpc>
                  <a:spcPct val="139989"/>
                </a:lnSpc>
                <a:spcBef>
                  <a:spcPts val="0"/>
                </a:spcBef>
                <a:spcAft>
                  <a:spcPts val="0"/>
                </a:spcAft>
                <a:buNone/>
              </a:pPr>
              <a:r>
                <a:rPr b="1" lang="en-US" sz="1843">
                  <a:solidFill>
                    <a:srgbClr val="000000"/>
                  </a:solidFill>
                  <a:latin typeface="Fira Sans"/>
                  <a:ea typeface="Fira Sans"/>
                  <a:cs typeface="Fira Sans"/>
                  <a:sym typeface="Fira Sans"/>
                </a:rPr>
                <a:t> Cloud platforms (AWS/GCP)</a:t>
              </a:r>
              <a:endParaRPr/>
            </a:p>
            <a:p>
              <a:pPr indent="0" lvl="0" marL="0" marR="0" rtl="0" algn="l">
                <a:lnSpc>
                  <a:spcPct val="139989"/>
                </a:lnSpc>
                <a:spcBef>
                  <a:spcPts val="0"/>
                </a:spcBef>
                <a:spcAft>
                  <a:spcPts val="0"/>
                </a:spcAft>
                <a:buNone/>
              </a:pPr>
              <a:r>
                <a:rPr b="1" lang="en-US" sz="1843">
                  <a:solidFill>
                    <a:srgbClr val="000000"/>
                  </a:solidFill>
                  <a:latin typeface="Fira Sans"/>
                  <a:ea typeface="Fira Sans"/>
                  <a:cs typeface="Fira Sans"/>
                  <a:sym typeface="Fira Sans"/>
                </a:rPr>
                <a:t> Hospitals &amp; skin clinics</a:t>
              </a:r>
              <a:endParaRPr/>
            </a:p>
            <a:p>
              <a:pPr indent="0" lvl="0" marL="0" marR="0" rtl="0" algn="l">
                <a:lnSpc>
                  <a:spcPct val="139989"/>
                </a:lnSpc>
                <a:spcBef>
                  <a:spcPts val="0"/>
                </a:spcBef>
                <a:spcAft>
                  <a:spcPts val="0"/>
                </a:spcAft>
                <a:buNone/>
              </a:pPr>
              <a:r>
                <a:rPr b="1" lang="en-US" sz="1843">
                  <a:solidFill>
                    <a:srgbClr val="000000"/>
                  </a:solidFill>
                  <a:latin typeface="Fira Sans"/>
                  <a:ea typeface="Fira Sans"/>
                  <a:cs typeface="Fira Sans"/>
                  <a:sym typeface="Fira Sans"/>
                </a:rPr>
                <a:t> Health NGOs</a:t>
              </a:r>
              <a:endParaRPr/>
            </a:p>
            <a:p>
              <a:pPr indent="0" lvl="0" marL="0" marR="0" rtl="0" algn="l">
                <a:lnSpc>
                  <a:spcPct val="139989"/>
                </a:lnSpc>
                <a:spcBef>
                  <a:spcPts val="0"/>
                </a:spcBef>
                <a:spcAft>
                  <a:spcPts val="0"/>
                </a:spcAft>
                <a:buNone/>
              </a:pPr>
              <a:r>
                <a:rPr b="1" lang="en-US" sz="1843">
                  <a:solidFill>
                    <a:srgbClr val="000000"/>
                  </a:solidFill>
                  <a:latin typeface="Fira Sans"/>
                  <a:ea typeface="Fira Sans"/>
                  <a:cs typeface="Fira Sans"/>
                  <a:sym typeface="Fira Sans"/>
                </a:rPr>
                <a:t> Image dataset providers</a:t>
              </a:r>
              <a:endParaRPr/>
            </a:p>
            <a:p>
              <a:pPr indent="0" lvl="0" marL="0" marR="0" rtl="0" algn="l">
                <a:lnSpc>
                  <a:spcPct val="139989"/>
                </a:lnSpc>
                <a:spcBef>
                  <a:spcPts val="0"/>
                </a:spcBef>
                <a:spcAft>
                  <a:spcPts val="0"/>
                </a:spcAft>
                <a:buNone/>
              </a:pPr>
              <a:r>
                <a:rPr lang="en-US" sz="1843">
                  <a:solidFill>
                    <a:srgbClr val="000000"/>
                  </a:solidFill>
                  <a:latin typeface="Fira Sans"/>
                  <a:ea typeface="Fira Sans"/>
                  <a:cs typeface="Fira Sans"/>
                  <a:sym typeface="Fira Sans"/>
                </a:rPr>
                <a:t> </a:t>
              </a:r>
              <a:endParaRPr/>
            </a:p>
            <a:p>
              <a:pPr indent="0" lvl="0" marL="0" marR="0" rtl="0" algn="l">
                <a:lnSpc>
                  <a:spcPct val="139989"/>
                </a:lnSpc>
                <a:spcBef>
                  <a:spcPts val="0"/>
                </a:spcBef>
                <a:spcAft>
                  <a:spcPts val="0"/>
                </a:spcAft>
                <a:buNone/>
              </a:pPr>
              <a:r>
                <a:t/>
              </a:r>
              <a:endParaRPr sz="1843">
                <a:solidFill>
                  <a:srgbClr val="000000"/>
                </a:solidFill>
                <a:latin typeface="Fira Sans"/>
                <a:ea typeface="Fira Sans"/>
                <a:cs typeface="Fira Sans"/>
                <a:sym typeface="Fira Sans"/>
              </a:endParaRPr>
            </a:p>
            <a:p>
              <a:pPr indent="0" lvl="0" marL="0" marR="0" rtl="0" algn="l">
                <a:lnSpc>
                  <a:spcPct val="139989"/>
                </a:lnSpc>
                <a:spcBef>
                  <a:spcPts val="0"/>
                </a:spcBef>
                <a:spcAft>
                  <a:spcPts val="0"/>
                </a:spcAft>
                <a:buNone/>
              </a:pPr>
              <a:r>
                <a:t/>
              </a:r>
              <a:endParaRPr sz="1843">
                <a:solidFill>
                  <a:srgbClr val="000000"/>
                </a:solidFill>
                <a:latin typeface="Fira Sans"/>
                <a:ea typeface="Fira Sans"/>
                <a:cs typeface="Fira Sans"/>
                <a:sym typeface="Fira Sans"/>
              </a:endParaRPr>
            </a:p>
            <a:p>
              <a:pPr indent="0" lvl="0" marL="0" marR="0" rtl="0" algn="l">
                <a:lnSpc>
                  <a:spcPct val="139989"/>
                </a:lnSpc>
                <a:spcBef>
                  <a:spcPts val="0"/>
                </a:spcBef>
                <a:spcAft>
                  <a:spcPts val="0"/>
                </a:spcAft>
                <a:buNone/>
              </a:pPr>
              <a:r>
                <a:t/>
              </a:r>
              <a:endParaRPr sz="1843">
                <a:solidFill>
                  <a:srgbClr val="000000"/>
                </a:solidFill>
                <a:latin typeface="Fira Sans"/>
                <a:ea typeface="Fira Sans"/>
                <a:cs typeface="Fira Sans"/>
                <a:sym typeface="Fira Sans"/>
              </a:endParaRPr>
            </a:p>
            <a:p>
              <a:pPr indent="0" lvl="0" marL="0" marR="0" rtl="0" algn="l">
                <a:lnSpc>
                  <a:spcPct val="139989"/>
                </a:lnSpc>
                <a:spcBef>
                  <a:spcPts val="0"/>
                </a:spcBef>
                <a:spcAft>
                  <a:spcPts val="0"/>
                </a:spcAft>
                <a:buNone/>
              </a:pPr>
              <a:r>
                <a:t/>
              </a:r>
              <a:endParaRPr sz="1843">
                <a:solidFill>
                  <a:srgbClr val="000000"/>
                </a:solidFill>
                <a:latin typeface="Fira Sans"/>
                <a:ea typeface="Fira Sans"/>
                <a:cs typeface="Fira Sans"/>
                <a:sym typeface="Fira Sans"/>
              </a:endParaRPr>
            </a:p>
            <a:p>
              <a:pPr indent="0" lvl="0" marL="0" marR="0" rtl="0" algn="l">
                <a:lnSpc>
                  <a:spcPct val="139989"/>
                </a:lnSpc>
                <a:spcBef>
                  <a:spcPts val="0"/>
                </a:spcBef>
                <a:spcAft>
                  <a:spcPts val="0"/>
                </a:spcAft>
                <a:buNone/>
              </a:pPr>
              <a:r>
                <a:t/>
              </a:r>
              <a:endParaRPr sz="1843">
                <a:solidFill>
                  <a:srgbClr val="000000"/>
                </a:solidFill>
                <a:latin typeface="Fira Sans"/>
                <a:ea typeface="Fira Sans"/>
                <a:cs typeface="Fira Sans"/>
                <a:sym typeface="Fira Sans"/>
              </a:endParaRPr>
            </a:p>
            <a:p>
              <a:pPr indent="0" lvl="0" marL="0" marR="0" rtl="0" algn="l">
                <a:lnSpc>
                  <a:spcPct val="139989"/>
                </a:lnSpc>
                <a:spcBef>
                  <a:spcPts val="0"/>
                </a:spcBef>
                <a:spcAft>
                  <a:spcPts val="0"/>
                </a:spcAft>
                <a:buNone/>
              </a:pPr>
              <a:r>
                <a:t/>
              </a:r>
              <a:endParaRPr sz="1843">
                <a:solidFill>
                  <a:srgbClr val="000000"/>
                </a:solidFill>
                <a:latin typeface="Fira Sans"/>
                <a:ea typeface="Fira Sans"/>
                <a:cs typeface="Fira Sans"/>
                <a:sym typeface="Fira Sans"/>
              </a:endParaRPr>
            </a:p>
            <a:p>
              <a:pPr indent="0" lvl="0" marL="0" marR="0" rtl="0" algn="l">
                <a:lnSpc>
                  <a:spcPct val="139989"/>
                </a:lnSpc>
                <a:spcBef>
                  <a:spcPts val="0"/>
                </a:spcBef>
                <a:spcAft>
                  <a:spcPts val="0"/>
                </a:spcAft>
                <a:buNone/>
              </a:pPr>
              <a:r>
                <a:t/>
              </a:r>
              <a:endParaRPr sz="1843">
                <a:solidFill>
                  <a:srgbClr val="000000"/>
                </a:solidFill>
                <a:latin typeface="Fira Sans"/>
                <a:ea typeface="Fira Sans"/>
                <a:cs typeface="Fira Sans"/>
                <a:sym typeface="Fira Sans"/>
              </a:endParaRPr>
            </a:p>
          </p:txBody>
        </p:sp>
        <p:cxnSp>
          <p:nvCxnSpPr>
            <p:cNvPr id="200" name="Google Shape;200;p6"/>
            <p:cNvCxnSpPr/>
            <p:nvPr/>
          </p:nvCxnSpPr>
          <p:spPr>
            <a:xfrm>
              <a:off x="276906" y="984592"/>
              <a:ext cx="3852708" cy="0"/>
            </a:xfrm>
            <a:prstGeom prst="straightConnector1">
              <a:avLst/>
            </a:prstGeom>
            <a:noFill/>
            <a:ln cap="rnd" cmpd="sng" w="53500">
              <a:solidFill>
                <a:srgbClr val="86C7ED"/>
              </a:solidFill>
              <a:prstDash val="dot"/>
              <a:round/>
              <a:headEnd len="sm" w="sm" type="none"/>
              <a:tailEnd len="sm" w="sm" type="none"/>
            </a:ln>
          </p:spPr>
        </p:cxnSp>
        <p:sp>
          <p:nvSpPr>
            <p:cNvPr id="201" name="Google Shape;201;p6"/>
            <p:cNvSpPr txBox="1"/>
            <p:nvPr/>
          </p:nvSpPr>
          <p:spPr>
            <a:xfrm>
              <a:off x="4708481" y="337200"/>
              <a:ext cx="3623986" cy="1443073"/>
            </a:xfrm>
            <a:prstGeom prst="rect">
              <a:avLst/>
            </a:prstGeom>
            <a:noFill/>
            <a:ln>
              <a:noFill/>
            </a:ln>
          </p:spPr>
          <p:txBody>
            <a:bodyPr anchorCtr="0" anchor="t" bIns="0" lIns="0" spcFirstLastPara="1" rIns="0" wrap="square" tIns="0">
              <a:spAutoFit/>
            </a:bodyPr>
            <a:lstStyle/>
            <a:p>
              <a:pPr indent="0" lvl="0" marL="0" marR="0" rtl="0" algn="l">
                <a:lnSpc>
                  <a:spcPct val="120033"/>
                </a:lnSpc>
                <a:spcBef>
                  <a:spcPts val="0"/>
                </a:spcBef>
                <a:spcAft>
                  <a:spcPts val="0"/>
                </a:spcAft>
                <a:buNone/>
              </a:pPr>
              <a:r>
                <a:rPr b="1" lang="en-US" sz="2401">
                  <a:solidFill>
                    <a:srgbClr val="1836B2"/>
                  </a:solidFill>
                  <a:latin typeface="Fira Sans SemiBold"/>
                  <a:ea typeface="Fira Sans SemiBold"/>
                  <a:cs typeface="Fira Sans SemiBold"/>
                  <a:sym typeface="Fira Sans SemiBold"/>
                </a:rPr>
                <a:t>🛠️Key Activi</a:t>
              </a:r>
              <a:r>
                <a:rPr b="1" lang="en-US" sz="2401" u="none">
                  <a:solidFill>
                    <a:srgbClr val="1836B2"/>
                  </a:solidFill>
                  <a:latin typeface="Fira Sans SemiBold"/>
                  <a:ea typeface="Fira Sans SemiBold"/>
                  <a:cs typeface="Fira Sans SemiBold"/>
                  <a:sym typeface="Fira Sans SemiBold"/>
                </a:rPr>
                <a:t>ties</a:t>
              </a:r>
              <a:endParaRPr/>
            </a:p>
            <a:p>
              <a:pPr indent="0" lvl="0" marL="0" marR="0" rtl="0" algn="l">
                <a:lnSpc>
                  <a:spcPct val="120033"/>
                </a:lnSpc>
                <a:spcBef>
                  <a:spcPts val="0"/>
                </a:spcBef>
                <a:spcAft>
                  <a:spcPts val="0"/>
                </a:spcAft>
                <a:buNone/>
              </a:pPr>
              <a:r>
                <a:t/>
              </a:r>
              <a:endParaRPr b="1" sz="2401" u="none">
                <a:solidFill>
                  <a:srgbClr val="1836B2"/>
                </a:solidFill>
                <a:latin typeface="Fira Sans SemiBold"/>
                <a:ea typeface="Fira Sans SemiBold"/>
                <a:cs typeface="Fira Sans SemiBold"/>
                <a:sym typeface="Fira Sans SemiBold"/>
              </a:endParaRPr>
            </a:p>
            <a:p>
              <a:pPr indent="0" lvl="0" marL="0" marR="0" rtl="0" algn="l">
                <a:lnSpc>
                  <a:spcPct val="120033"/>
                </a:lnSpc>
                <a:spcBef>
                  <a:spcPts val="0"/>
                </a:spcBef>
                <a:spcAft>
                  <a:spcPts val="0"/>
                </a:spcAft>
                <a:buNone/>
              </a:pPr>
              <a:r>
                <a:t/>
              </a:r>
              <a:endParaRPr b="1" sz="2401" u="none">
                <a:solidFill>
                  <a:srgbClr val="1836B2"/>
                </a:solidFill>
                <a:latin typeface="Fira Sans SemiBold"/>
                <a:ea typeface="Fira Sans SemiBold"/>
                <a:cs typeface="Fira Sans SemiBold"/>
                <a:sym typeface="Fira Sans SemiBold"/>
              </a:endParaRPr>
            </a:p>
          </p:txBody>
        </p:sp>
        <p:sp>
          <p:nvSpPr>
            <p:cNvPr id="202" name="Google Shape;202;p6"/>
            <p:cNvSpPr txBox="1"/>
            <p:nvPr/>
          </p:nvSpPr>
          <p:spPr>
            <a:xfrm>
              <a:off x="4708481" y="1208855"/>
              <a:ext cx="3623986" cy="3466279"/>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lang="en-US" sz="1662">
                  <a:solidFill>
                    <a:srgbClr val="000000"/>
                  </a:solidFill>
                  <a:latin typeface="Fira Sans"/>
                  <a:ea typeface="Fira Sans"/>
                  <a:cs typeface="Fira Sans"/>
                  <a:sym typeface="Fira Sans"/>
                </a:rPr>
                <a:t>Training the AI model</a:t>
              </a:r>
              <a:endParaRPr/>
            </a:p>
            <a:p>
              <a:pPr indent="0" lvl="0" marL="0" marR="0" rtl="0" algn="l">
                <a:lnSpc>
                  <a:spcPct val="140012"/>
                </a:lnSpc>
                <a:spcBef>
                  <a:spcPts val="0"/>
                </a:spcBef>
                <a:spcAft>
                  <a:spcPts val="0"/>
                </a:spcAft>
                <a:buNone/>
              </a:pPr>
              <a:r>
                <a:rPr b="1" lang="en-US" sz="1662">
                  <a:solidFill>
                    <a:srgbClr val="000000"/>
                  </a:solidFill>
                  <a:latin typeface="Fira Sans"/>
                  <a:ea typeface="Fira Sans"/>
                  <a:cs typeface="Fira Sans"/>
                  <a:sym typeface="Fira Sans"/>
                </a:rPr>
                <a:t>Dataset collection &amp; verification</a:t>
              </a:r>
              <a:endParaRPr/>
            </a:p>
            <a:p>
              <a:pPr indent="0" lvl="0" marL="0" marR="0" rtl="0" algn="l">
                <a:lnSpc>
                  <a:spcPct val="140012"/>
                </a:lnSpc>
                <a:spcBef>
                  <a:spcPts val="0"/>
                </a:spcBef>
                <a:spcAft>
                  <a:spcPts val="0"/>
                </a:spcAft>
                <a:buNone/>
              </a:pPr>
              <a:r>
                <a:rPr b="1" lang="en-US" sz="1662">
                  <a:solidFill>
                    <a:srgbClr val="000000"/>
                  </a:solidFill>
                  <a:latin typeface="Fira Sans"/>
                  <a:ea typeface="Fira Sans"/>
                  <a:cs typeface="Fira Sans"/>
                  <a:sym typeface="Fira Sans"/>
                </a:rPr>
                <a:t>App development</a:t>
              </a:r>
              <a:endParaRPr/>
            </a:p>
            <a:p>
              <a:pPr indent="0" lvl="0" marL="0" marR="0" rtl="0" algn="l">
                <a:lnSpc>
                  <a:spcPct val="140012"/>
                </a:lnSpc>
                <a:spcBef>
                  <a:spcPts val="0"/>
                </a:spcBef>
                <a:spcAft>
                  <a:spcPts val="0"/>
                </a:spcAft>
                <a:buNone/>
              </a:pPr>
              <a:r>
                <a:rPr b="1" lang="en-US" sz="1662">
                  <a:solidFill>
                    <a:srgbClr val="000000"/>
                  </a:solidFill>
                  <a:latin typeface="Fira Sans"/>
                  <a:ea typeface="Fira Sans"/>
                  <a:cs typeface="Fira Sans"/>
                  <a:sym typeface="Fira Sans"/>
                </a:rPr>
                <a:t>Accuracy testing</a:t>
              </a:r>
              <a:endParaRPr/>
            </a:p>
            <a:p>
              <a:pPr indent="0" lvl="0" marL="0" marR="0" rtl="0" algn="l">
                <a:lnSpc>
                  <a:spcPct val="140012"/>
                </a:lnSpc>
                <a:spcBef>
                  <a:spcPts val="0"/>
                </a:spcBef>
                <a:spcAft>
                  <a:spcPts val="0"/>
                </a:spcAft>
                <a:buNone/>
              </a:pPr>
              <a:r>
                <a:rPr b="1" lang="en-US" sz="1662">
                  <a:solidFill>
                    <a:srgbClr val="000000"/>
                  </a:solidFill>
                  <a:latin typeface="Fira Sans"/>
                  <a:ea typeface="Fira Sans"/>
                  <a:cs typeface="Fira Sans"/>
                  <a:sym typeface="Fira Sans"/>
                </a:rPr>
                <a:t>Updating medical info</a:t>
              </a:r>
              <a:endParaRPr/>
            </a:p>
            <a:p>
              <a:pPr indent="0" lvl="0" marL="0" marR="0" rtl="0" algn="l">
                <a:lnSpc>
                  <a:spcPct val="140012"/>
                </a:lnSpc>
                <a:spcBef>
                  <a:spcPts val="0"/>
                </a:spcBef>
                <a:spcAft>
                  <a:spcPts val="0"/>
                </a:spcAft>
                <a:buNone/>
              </a:pPr>
              <a:r>
                <a:rPr b="1" lang="en-US" sz="1662">
                  <a:solidFill>
                    <a:srgbClr val="000000"/>
                  </a:solidFill>
                  <a:latin typeface="Fira Sans"/>
                  <a:ea typeface="Fira Sans"/>
                  <a:cs typeface="Fira Sans"/>
                  <a:sym typeface="Fira Sans"/>
                </a:rPr>
                <a:t>Ensuring security &amp; privacy</a:t>
              </a:r>
              <a:endParaRPr/>
            </a:p>
            <a:p>
              <a:pPr indent="0" lvl="0" marL="0" marR="0" rtl="0" algn="l">
                <a:lnSpc>
                  <a:spcPct val="140012"/>
                </a:lnSpc>
                <a:spcBef>
                  <a:spcPts val="0"/>
                </a:spcBef>
                <a:spcAft>
                  <a:spcPts val="0"/>
                </a:spcAft>
                <a:buNone/>
              </a:pPr>
              <a:r>
                <a:t/>
              </a:r>
              <a:endParaRPr b="1" sz="1662">
                <a:solidFill>
                  <a:srgbClr val="000000"/>
                </a:solidFill>
                <a:latin typeface="Fira Sans"/>
                <a:ea typeface="Fira Sans"/>
                <a:cs typeface="Fira Sans"/>
                <a:sym typeface="Fira Sans"/>
              </a:endParaRPr>
            </a:p>
            <a:p>
              <a:pPr indent="0" lvl="0" marL="0" marR="0" rtl="0" algn="l">
                <a:lnSpc>
                  <a:spcPct val="140012"/>
                </a:lnSpc>
                <a:spcBef>
                  <a:spcPts val="0"/>
                </a:spcBef>
                <a:spcAft>
                  <a:spcPts val="0"/>
                </a:spcAft>
                <a:buNone/>
              </a:pPr>
              <a:r>
                <a:t/>
              </a:r>
              <a:endParaRPr b="1" sz="1662">
                <a:solidFill>
                  <a:srgbClr val="000000"/>
                </a:solidFill>
                <a:latin typeface="Fira Sans"/>
                <a:ea typeface="Fira Sans"/>
                <a:cs typeface="Fira Sans"/>
                <a:sym typeface="Fira Sans"/>
              </a:endParaRPr>
            </a:p>
          </p:txBody>
        </p:sp>
        <p:cxnSp>
          <p:nvCxnSpPr>
            <p:cNvPr id="203" name="Google Shape;203;p6"/>
            <p:cNvCxnSpPr/>
            <p:nvPr/>
          </p:nvCxnSpPr>
          <p:spPr>
            <a:xfrm>
              <a:off x="4712289" y="1033241"/>
              <a:ext cx="3623986" cy="0"/>
            </a:xfrm>
            <a:prstGeom prst="straightConnector1">
              <a:avLst/>
            </a:prstGeom>
            <a:noFill/>
            <a:ln cap="rnd" cmpd="sng" w="53500">
              <a:solidFill>
                <a:srgbClr val="86C7ED"/>
              </a:solidFill>
              <a:prstDash val="dot"/>
              <a:round/>
              <a:headEnd len="sm" w="sm" type="none"/>
              <a:tailEnd len="sm" w="sm" type="none"/>
            </a:ln>
          </p:spPr>
        </p:cxnSp>
        <p:sp>
          <p:nvSpPr>
            <p:cNvPr id="204" name="Google Shape;204;p6"/>
            <p:cNvSpPr txBox="1"/>
            <p:nvPr/>
          </p:nvSpPr>
          <p:spPr>
            <a:xfrm>
              <a:off x="9141050" y="337200"/>
              <a:ext cx="3623986" cy="962049"/>
            </a:xfrm>
            <a:prstGeom prst="rect">
              <a:avLst/>
            </a:prstGeom>
            <a:noFill/>
            <a:ln>
              <a:noFill/>
            </a:ln>
          </p:spPr>
          <p:txBody>
            <a:bodyPr anchorCtr="0" anchor="t" bIns="0" lIns="0" spcFirstLastPara="1" rIns="0" wrap="square" tIns="0">
              <a:spAutoFit/>
            </a:bodyPr>
            <a:lstStyle/>
            <a:p>
              <a:pPr indent="0" lvl="0" marL="0" marR="0" rtl="0" algn="l">
                <a:lnSpc>
                  <a:spcPct val="120033"/>
                </a:lnSpc>
                <a:spcBef>
                  <a:spcPts val="0"/>
                </a:spcBef>
                <a:spcAft>
                  <a:spcPts val="0"/>
                </a:spcAft>
                <a:buNone/>
              </a:pPr>
              <a:r>
                <a:rPr b="1" lang="en-US" sz="2401">
                  <a:solidFill>
                    <a:srgbClr val="1836B2"/>
                  </a:solidFill>
                  <a:latin typeface="Fira Sans"/>
                  <a:ea typeface="Fira Sans"/>
                  <a:cs typeface="Fira Sans"/>
                  <a:sym typeface="Fira Sans"/>
                </a:rPr>
                <a:t>🚀Value Proposition</a:t>
              </a:r>
              <a:endParaRPr/>
            </a:p>
          </p:txBody>
        </p:sp>
        <p:sp>
          <p:nvSpPr>
            <p:cNvPr id="205" name="Google Shape;205;p6"/>
            <p:cNvSpPr txBox="1"/>
            <p:nvPr/>
          </p:nvSpPr>
          <p:spPr>
            <a:xfrm>
              <a:off x="9141050" y="1746515"/>
              <a:ext cx="3624000" cy="43602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lang="en-US" sz="1562">
                  <a:solidFill>
                    <a:srgbClr val="000000"/>
                  </a:solidFill>
                  <a:latin typeface="Fira Sans"/>
                  <a:ea typeface="Fira Sans"/>
                  <a:cs typeface="Fira Sans"/>
                  <a:sym typeface="Fira Sans"/>
                </a:rPr>
                <a:t>Instant skin disease detection from photo</a:t>
              </a:r>
              <a:endParaRPr sz="1300"/>
            </a:p>
            <a:p>
              <a:pPr indent="0" lvl="0" marL="0" marR="0" rtl="0" algn="l">
                <a:lnSpc>
                  <a:spcPct val="140012"/>
                </a:lnSpc>
                <a:spcBef>
                  <a:spcPts val="0"/>
                </a:spcBef>
                <a:spcAft>
                  <a:spcPts val="0"/>
                </a:spcAft>
                <a:buNone/>
              </a:pPr>
              <a:r>
                <a:rPr b="1" lang="en-US" sz="1562">
                  <a:solidFill>
                    <a:srgbClr val="000000"/>
                  </a:solidFill>
                  <a:latin typeface="Fira Sans"/>
                  <a:ea typeface="Fira Sans"/>
                  <a:cs typeface="Fira Sans"/>
                  <a:sym typeface="Fira Sans"/>
                </a:rPr>
                <a:t>Quick and accessible initial screening</a:t>
              </a:r>
              <a:endParaRPr sz="1300"/>
            </a:p>
            <a:p>
              <a:pPr indent="0" lvl="0" marL="0" marR="0" rtl="0" algn="l">
                <a:lnSpc>
                  <a:spcPct val="140012"/>
                </a:lnSpc>
                <a:spcBef>
                  <a:spcPts val="0"/>
                </a:spcBef>
                <a:spcAft>
                  <a:spcPts val="0"/>
                </a:spcAft>
                <a:buNone/>
              </a:pPr>
              <a:r>
                <a:rPr b="1" lang="en-US" sz="1562">
                  <a:solidFill>
                    <a:srgbClr val="000000"/>
                  </a:solidFill>
                  <a:latin typeface="Fira Sans"/>
                  <a:ea typeface="Fira Sans"/>
                  <a:cs typeface="Fira Sans"/>
                  <a:sym typeface="Fira Sans"/>
                </a:rPr>
                <a:t>Reduces fear with easy information</a:t>
              </a:r>
              <a:endParaRPr sz="1300"/>
            </a:p>
            <a:p>
              <a:pPr indent="0" lvl="0" marL="0" marR="0" rtl="0" algn="l">
                <a:lnSpc>
                  <a:spcPct val="140012"/>
                </a:lnSpc>
                <a:spcBef>
                  <a:spcPts val="0"/>
                </a:spcBef>
                <a:spcAft>
                  <a:spcPts val="0"/>
                </a:spcAft>
                <a:buNone/>
              </a:pPr>
              <a:r>
                <a:rPr b="1" lang="en-US" sz="1562">
                  <a:solidFill>
                    <a:srgbClr val="000000"/>
                  </a:solidFill>
                  <a:latin typeface="Fira Sans"/>
                  <a:ea typeface="Fira Sans"/>
                  <a:cs typeface="Fira Sans"/>
                  <a:sym typeface="Fira Sans"/>
                </a:rPr>
                <a:t>Helps users know when to see a doctor</a:t>
              </a:r>
              <a:endParaRPr sz="1300"/>
            </a:p>
            <a:p>
              <a:pPr indent="0" lvl="0" marL="0" marR="0" rtl="0" algn="l">
                <a:lnSpc>
                  <a:spcPct val="140012"/>
                </a:lnSpc>
                <a:spcBef>
                  <a:spcPts val="0"/>
                </a:spcBef>
                <a:spcAft>
                  <a:spcPts val="0"/>
                </a:spcAft>
                <a:buNone/>
              </a:pPr>
              <a:r>
                <a:rPr b="1" lang="en-US" sz="1562">
                  <a:solidFill>
                    <a:srgbClr val="000000"/>
                  </a:solidFill>
                  <a:latin typeface="Fira Sans"/>
                  <a:ea typeface="Fira Sans"/>
                  <a:cs typeface="Fira Sans"/>
                  <a:sym typeface="Fira Sans"/>
                </a:rPr>
                <a:t>Affordable and available 24/7</a:t>
              </a:r>
              <a:endParaRPr sz="1300"/>
            </a:p>
            <a:p>
              <a:pPr indent="0" lvl="0" marL="0" marR="0" rtl="0" algn="l">
                <a:lnSpc>
                  <a:spcPct val="140012"/>
                </a:lnSpc>
                <a:spcBef>
                  <a:spcPts val="0"/>
                </a:spcBef>
                <a:spcAft>
                  <a:spcPts val="0"/>
                </a:spcAft>
                <a:buNone/>
              </a:pPr>
              <a:r>
                <a:t/>
              </a:r>
              <a:endParaRPr b="1" sz="1562">
                <a:solidFill>
                  <a:srgbClr val="000000"/>
                </a:solidFill>
                <a:latin typeface="Fira Sans"/>
                <a:ea typeface="Fira Sans"/>
                <a:cs typeface="Fira Sans"/>
                <a:sym typeface="Fira Sans"/>
              </a:endParaRPr>
            </a:p>
          </p:txBody>
        </p:sp>
        <p:cxnSp>
          <p:nvCxnSpPr>
            <p:cNvPr id="206" name="Google Shape;206;p6"/>
            <p:cNvCxnSpPr/>
            <p:nvPr/>
          </p:nvCxnSpPr>
          <p:spPr>
            <a:xfrm>
              <a:off x="9141050" y="1517736"/>
              <a:ext cx="3623986" cy="0"/>
            </a:xfrm>
            <a:prstGeom prst="straightConnector1">
              <a:avLst/>
            </a:prstGeom>
            <a:noFill/>
            <a:ln cap="rnd" cmpd="sng" w="53500">
              <a:solidFill>
                <a:srgbClr val="86C7ED"/>
              </a:solidFill>
              <a:prstDash val="dot"/>
              <a:round/>
              <a:headEnd len="sm" w="sm" type="none"/>
              <a:tailEnd len="sm" w="sm" type="none"/>
            </a:ln>
          </p:spPr>
        </p:cxnSp>
        <p:sp>
          <p:nvSpPr>
            <p:cNvPr id="207" name="Google Shape;207;p6"/>
            <p:cNvSpPr txBox="1"/>
            <p:nvPr/>
          </p:nvSpPr>
          <p:spPr>
            <a:xfrm>
              <a:off x="281983" y="4633688"/>
              <a:ext cx="3623986" cy="481024"/>
            </a:xfrm>
            <a:prstGeom prst="rect">
              <a:avLst/>
            </a:prstGeom>
            <a:noFill/>
            <a:ln>
              <a:noFill/>
            </a:ln>
          </p:spPr>
          <p:txBody>
            <a:bodyPr anchorCtr="0" anchor="t" bIns="0" lIns="0" spcFirstLastPara="1" rIns="0" wrap="square" tIns="0">
              <a:spAutoFit/>
            </a:bodyPr>
            <a:lstStyle/>
            <a:p>
              <a:pPr indent="0" lvl="0" marL="0" marR="0" rtl="0" algn="l">
                <a:lnSpc>
                  <a:spcPct val="120033"/>
                </a:lnSpc>
                <a:spcBef>
                  <a:spcPts val="0"/>
                </a:spcBef>
                <a:spcAft>
                  <a:spcPts val="0"/>
                </a:spcAft>
                <a:buNone/>
              </a:pPr>
              <a:r>
                <a:rPr b="1" lang="en-US" sz="2401">
                  <a:solidFill>
                    <a:srgbClr val="1836B2"/>
                  </a:solidFill>
                  <a:latin typeface="Fira Sans SemiBold"/>
                  <a:ea typeface="Fira Sans SemiBold"/>
                  <a:cs typeface="Fira Sans SemiBold"/>
                  <a:sym typeface="Fira Sans SemiBold"/>
                </a:rPr>
                <a:t>📡Channels</a:t>
              </a:r>
              <a:endParaRPr/>
            </a:p>
          </p:txBody>
        </p:sp>
        <p:sp>
          <p:nvSpPr>
            <p:cNvPr id="208" name="Google Shape;208;p6"/>
            <p:cNvSpPr txBox="1"/>
            <p:nvPr/>
          </p:nvSpPr>
          <p:spPr>
            <a:xfrm>
              <a:off x="281983" y="5600796"/>
              <a:ext cx="3624000" cy="34626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lang="en-US" sz="1562">
                  <a:solidFill>
                    <a:srgbClr val="000000"/>
                  </a:solidFill>
                  <a:latin typeface="Fira Sans"/>
                  <a:ea typeface="Fira Sans"/>
                  <a:cs typeface="Fira Sans"/>
                  <a:sym typeface="Fira Sans"/>
                </a:rPr>
                <a:t>Mobile app (primary platform).</a:t>
              </a:r>
              <a:endParaRPr sz="1300"/>
            </a:p>
            <a:p>
              <a:pPr indent="0" lvl="0" marL="0" marR="0" rtl="0" algn="l">
                <a:lnSpc>
                  <a:spcPct val="140012"/>
                </a:lnSpc>
                <a:spcBef>
                  <a:spcPts val="0"/>
                </a:spcBef>
                <a:spcAft>
                  <a:spcPts val="0"/>
                </a:spcAft>
                <a:buNone/>
              </a:pPr>
              <a:r>
                <a:rPr b="1" lang="en-US" sz="1562">
                  <a:solidFill>
                    <a:srgbClr val="000000"/>
                  </a:solidFill>
                  <a:latin typeface="Fira Sans"/>
                  <a:ea typeface="Fira Sans"/>
                  <a:cs typeface="Fira Sans"/>
                  <a:sym typeface="Fira Sans"/>
                </a:rPr>
                <a:t>Play Store / App Store listings.</a:t>
              </a:r>
              <a:endParaRPr sz="1300"/>
            </a:p>
            <a:p>
              <a:pPr indent="0" lvl="0" marL="0" marR="0" rtl="0" algn="l">
                <a:lnSpc>
                  <a:spcPct val="140012"/>
                </a:lnSpc>
                <a:spcBef>
                  <a:spcPts val="0"/>
                </a:spcBef>
                <a:spcAft>
                  <a:spcPts val="0"/>
                </a:spcAft>
                <a:buNone/>
              </a:pPr>
              <a:r>
                <a:rPr b="1" lang="en-US" sz="1562">
                  <a:solidFill>
                    <a:srgbClr val="000000"/>
                  </a:solidFill>
                  <a:latin typeface="Fira Sans"/>
                  <a:ea typeface="Fira Sans"/>
                  <a:cs typeface="Fira Sans"/>
                  <a:sym typeface="Fira Sans"/>
                </a:rPr>
                <a:t>Social media campaigns for awareness</a:t>
              </a:r>
              <a:endParaRPr sz="1300"/>
            </a:p>
            <a:p>
              <a:pPr indent="0" lvl="0" marL="0" marR="0" rtl="0" algn="l">
                <a:lnSpc>
                  <a:spcPct val="140012"/>
                </a:lnSpc>
                <a:spcBef>
                  <a:spcPts val="0"/>
                </a:spcBef>
                <a:spcAft>
                  <a:spcPts val="0"/>
                </a:spcAft>
                <a:buNone/>
              </a:pPr>
              <a:r>
                <a:rPr b="1" lang="en-US" sz="1562">
                  <a:solidFill>
                    <a:srgbClr val="000000"/>
                  </a:solidFill>
                  <a:latin typeface="Fira Sans"/>
                  <a:ea typeface="Fira Sans"/>
                  <a:cs typeface="Fira Sans"/>
                  <a:sym typeface="Fira Sans"/>
                </a:rPr>
                <a:t>Community health pages and college outreach.</a:t>
              </a:r>
              <a:endParaRPr sz="1300"/>
            </a:p>
          </p:txBody>
        </p:sp>
        <p:cxnSp>
          <p:nvCxnSpPr>
            <p:cNvPr id="209" name="Google Shape;209;p6"/>
            <p:cNvCxnSpPr/>
            <p:nvPr/>
          </p:nvCxnSpPr>
          <p:spPr>
            <a:xfrm>
              <a:off x="276906" y="5376804"/>
              <a:ext cx="3623986" cy="0"/>
            </a:xfrm>
            <a:prstGeom prst="straightConnector1">
              <a:avLst/>
            </a:prstGeom>
            <a:noFill/>
            <a:ln cap="rnd" cmpd="sng" w="53500">
              <a:solidFill>
                <a:srgbClr val="86C7ED"/>
              </a:solidFill>
              <a:prstDash val="dot"/>
              <a:round/>
              <a:headEnd len="sm" w="sm" type="none"/>
              <a:tailEnd len="sm" w="sm" type="none"/>
            </a:ln>
          </p:spPr>
        </p:cxnSp>
        <p:sp>
          <p:nvSpPr>
            <p:cNvPr id="210" name="Google Shape;210;p6"/>
            <p:cNvSpPr txBox="1"/>
            <p:nvPr/>
          </p:nvSpPr>
          <p:spPr>
            <a:xfrm>
              <a:off x="4708481" y="5044654"/>
              <a:ext cx="3623986" cy="481024"/>
            </a:xfrm>
            <a:prstGeom prst="rect">
              <a:avLst/>
            </a:prstGeom>
            <a:noFill/>
            <a:ln>
              <a:noFill/>
            </a:ln>
          </p:spPr>
          <p:txBody>
            <a:bodyPr anchorCtr="0" anchor="t" bIns="0" lIns="0" spcFirstLastPara="1" rIns="0" wrap="square" tIns="0">
              <a:spAutoFit/>
            </a:bodyPr>
            <a:lstStyle/>
            <a:p>
              <a:pPr indent="0" lvl="0" marL="0" marR="0" rtl="0" algn="l">
                <a:lnSpc>
                  <a:spcPct val="120033"/>
                </a:lnSpc>
                <a:spcBef>
                  <a:spcPts val="0"/>
                </a:spcBef>
                <a:spcAft>
                  <a:spcPts val="0"/>
                </a:spcAft>
                <a:buNone/>
              </a:pPr>
              <a:r>
                <a:rPr b="1" lang="en-US" sz="2401">
                  <a:solidFill>
                    <a:srgbClr val="1836B2"/>
                  </a:solidFill>
                  <a:latin typeface="Fira Sans"/>
                  <a:ea typeface="Fira Sans"/>
                  <a:cs typeface="Fira Sans"/>
                  <a:sym typeface="Fira Sans"/>
                </a:rPr>
                <a:t>🔧Key Resources</a:t>
              </a:r>
              <a:endParaRPr/>
            </a:p>
          </p:txBody>
        </p:sp>
        <p:sp>
          <p:nvSpPr>
            <p:cNvPr id="211" name="Google Shape;211;p6"/>
            <p:cNvSpPr txBox="1"/>
            <p:nvPr/>
          </p:nvSpPr>
          <p:spPr>
            <a:xfrm>
              <a:off x="4708481" y="6050112"/>
              <a:ext cx="3623986" cy="2691947"/>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lang="en-US" sz="1662">
                  <a:solidFill>
                    <a:srgbClr val="000000"/>
                  </a:solidFill>
                  <a:latin typeface="Fira Sans"/>
                  <a:ea typeface="Fira Sans"/>
                  <a:cs typeface="Fira Sans"/>
                  <a:sym typeface="Fira Sans"/>
                </a:rPr>
                <a:t>AI classification model</a:t>
              </a:r>
              <a:endParaRPr/>
            </a:p>
            <a:p>
              <a:pPr indent="0" lvl="0" marL="0" marR="0" rtl="0" algn="l">
                <a:lnSpc>
                  <a:spcPct val="140012"/>
                </a:lnSpc>
                <a:spcBef>
                  <a:spcPts val="0"/>
                </a:spcBef>
                <a:spcAft>
                  <a:spcPts val="0"/>
                </a:spcAft>
                <a:buNone/>
              </a:pPr>
              <a:r>
                <a:rPr b="1" lang="en-US" sz="1662">
                  <a:solidFill>
                    <a:srgbClr val="000000"/>
                  </a:solidFill>
                  <a:latin typeface="Fira Sans"/>
                  <a:ea typeface="Fira Sans"/>
                  <a:cs typeface="Fira Sans"/>
                  <a:sym typeface="Fira Sans"/>
                </a:rPr>
                <a:t>Labeled skin image dataset</a:t>
              </a:r>
              <a:endParaRPr/>
            </a:p>
            <a:p>
              <a:pPr indent="0" lvl="0" marL="0" marR="0" rtl="0" algn="l">
                <a:lnSpc>
                  <a:spcPct val="140012"/>
                </a:lnSpc>
                <a:spcBef>
                  <a:spcPts val="0"/>
                </a:spcBef>
                <a:spcAft>
                  <a:spcPts val="0"/>
                </a:spcAft>
                <a:buNone/>
              </a:pPr>
              <a:r>
                <a:rPr b="1" lang="en-US" sz="1662">
                  <a:solidFill>
                    <a:srgbClr val="000000"/>
                  </a:solidFill>
                  <a:latin typeface="Fira Sans"/>
                  <a:ea typeface="Fira Sans"/>
                  <a:cs typeface="Fira Sans"/>
                  <a:sym typeface="Fira Sans"/>
                </a:rPr>
                <a:t>App development team</a:t>
              </a:r>
              <a:endParaRPr/>
            </a:p>
            <a:p>
              <a:pPr indent="0" lvl="0" marL="0" marR="0" rtl="0" algn="l">
                <a:lnSpc>
                  <a:spcPct val="140012"/>
                </a:lnSpc>
                <a:spcBef>
                  <a:spcPts val="0"/>
                </a:spcBef>
                <a:spcAft>
                  <a:spcPts val="0"/>
                </a:spcAft>
                <a:buNone/>
              </a:pPr>
              <a:r>
                <a:rPr b="1" lang="en-US" sz="1662">
                  <a:solidFill>
                    <a:srgbClr val="000000"/>
                  </a:solidFill>
                  <a:latin typeface="Fira Sans"/>
                  <a:ea typeface="Fira Sans"/>
                  <a:cs typeface="Fira Sans"/>
                  <a:sym typeface="Fira Sans"/>
                </a:rPr>
                <a:t>Cloud servers</a:t>
              </a:r>
              <a:endParaRPr/>
            </a:p>
            <a:p>
              <a:pPr indent="0" lvl="0" marL="0" marR="0" rtl="0" algn="l">
                <a:lnSpc>
                  <a:spcPct val="140012"/>
                </a:lnSpc>
                <a:spcBef>
                  <a:spcPts val="0"/>
                </a:spcBef>
                <a:spcAft>
                  <a:spcPts val="0"/>
                </a:spcAft>
                <a:buNone/>
              </a:pPr>
              <a:r>
                <a:rPr b="1" lang="en-US" sz="1662">
                  <a:solidFill>
                    <a:srgbClr val="000000"/>
                  </a:solidFill>
                  <a:latin typeface="Fira Sans"/>
                  <a:ea typeface="Fira Sans"/>
                  <a:cs typeface="Fira Sans"/>
                  <a:sym typeface="Fira Sans"/>
                </a:rPr>
                <a:t>Medical content database</a:t>
              </a:r>
              <a:endParaRPr/>
            </a:p>
            <a:p>
              <a:pPr indent="0" lvl="0" marL="0" marR="0" rtl="0" algn="l">
                <a:lnSpc>
                  <a:spcPct val="140012"/>
                </a:lnSpc>
                <a:spcBef>
                  <a:spcPts val="0"/>
                </a:spcBef>
                <a:spcAft>
                  <a:spcPts val="0"/>
                </a:spcAft>
                <a:buNone/>
              </a:pPr>
              <a:r>
                <a:rPr b="1" lang="en-US" sz="1662">
                  <a:solidFill>
                    <a:srgbClr val="000000"/>
                  </a:solidFill>
                  <a:latin typeface="Fira Sans"/>
                  <a:ea typeface="Fira Sans"/>
                  <a:cs typeface="Fira Sans"/>
                  <a:sym typeface="Fira Sans"/>
                </a:rPr>
                <a:t>Brand &amp; partnerships</a:t>
              </a:r>
              <a:endParaRPr/>
            </a:p>
            <a:p>
              <a:pPr indent="0" lvl="0" marL="0" marR="0" rtl="0" algn="l">
                <a:lnSpc>
                  <a:spcPct val="140012"/>
                </a:lnSpc>
                <a:spcBef>
                  <a:spcPts val="0"/>
                </a:spcBef>
                <a:spcAft>
                  <a:spcPts val="0"/>
                </a:spcAft>
                <a:buNone/>
              </a:pPr>
              <a:r>
                <a:t/>
              </a:r>
              <a:endParaRPr b="1" sz="1662">
                <a:solidFill>
                  <a:srgbClr val="000000"/>
                </a:solidFill>
                <a:latin typeface="Fira Sans"/>
                <a:ea typeface="Fira Sans"/>
                <a:cs typeface="Fira Sans"/>
                <a:sym typeface="Fira Sans"/>
              </a:endParaRPr>
            </a:p>
          </p:txBody>
        </p:sp>
        <p:cxnSp>
          <p:nvCxnSpPr>
            <p:cNvPr id="212" name="Google Shape;212;p6"/>
            <p:cNvCxnSpPr/>
            <p:nvPr/>
          </p:nvCxnSpPr>
          <p:spPr>
            <a:xfrm>
              <a:off x="4708481" y="5755525"/>
              <a:ext cx="3623986" cy="0"/>
            </a:xfrm>
            <a:prstGeom prst="straightConnector1">
              <a:avLst/>
            </a:prstGeom>
            <a:noFill/>
            <a:ln cap="rnd" cmpd="sng" w="53500">
              <a:solidFill>
                <a:srgbClr val="86C7ED"/>
              </a:solidFill>
              <a:prstDash val="dot"/>
              <a:round/>
              <a:headEnd len="sm" w="sm" type="none"/>
              <a:tailEnd len="sm" w="sm" type="none"/>
            </a:ln>
          </p:spPr>
        </p:cxnSp>
        <p:sp>
          <p:nvSpPr>
            <p:cNvPr id="213" name="Google Shape;213;p6"/>
            <p:cNvSpPr txBox="1"/>
            <p:nvPr/>
          </p:nvSpPr>
          <p:spPr>
            <a:xfrm>
              <a:off x="9174175" y="5704203"/>
              <a:ext cx="3623986" cy="962049"/>
            </a:xfrm>
            <a:prstGeom prst="rect">
              <a:avLst/>
            </a:prstGeom>
            <a:noFill/>
            <a:ln>
              <a:noFill/>
            </a:ln>
          </p:spPr>
          <p:txBody>
            <a:bodyPr anchorCtr="0" anchor="t" bIns="0" lIns="0" spcFirstLastPara="1" rIns="0" wrap="square" tIns="0">
              <a:spAutoFit/>
            </a:bodyPr>
            <a:lstStyle/>
            <a:p>
              <a:pPr indent="0" lvl="0" marL="0" marR="0" rtl="0" algn="l">
                <a:lnSpc>
                  <a:spcPct val="120033"/>
                </a:lnSpc>
                <a:spcBef>
                  <a:spcPts val="0"/>
                </a:spcBef>
                <a:spcAft>
                  <a:spcPts val="0"/>
                </a:spcAft>
                <a:buNone/>
              </a:pPr>
              <a:r>
                <a:rPr b="1" lang="en-US" sz="2401">
                  <a:solidFill>
                    <a:srgbClr val="1836B2"/>
                  </a:solidFill>
                  <a:latin typeface="Fira Sans"/>
                  <a:ea typeface="Fira Sans"/>
                  <a:cs typeface="Fira Sans"/>
                  <a:sym typeface="Fira Sans"/>
                </a:rPr>
                <a:t>🤝Customer Relationships</a:t>
              </a:r>
              <a:endParaRPr/>
            </a:p>
          </p:txBody>
        </p:sp>
        <p:sp>
          <p:nvSpPr>
            <p:cNvPr id="214" name="Google Shape;214;p6"/>
            <p:cNvSpPr txBox="1"/>
            <p:nvPr/>
          </p:nvSpPr>
          <p:spPr>
            <a:xfrm>
              <a:off x="9282952" y="7088703"/>
              <a:ext cx="3624000" cy="21159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lang="en-US" sz="1562">
                  <a:solidFill>
                    <a:srgbClr val="000000"/>
                  </a:solidFill>
                  <a:latin typeface="Fira Sans"/>
                  <a:ea typeface="Fira Sans"/>
                  <a:cs typeface="Fira Sans"/>
                  <a:sym typeface="Fira Sans"/>
                </a:rPr>
                <a:t>Completely self-service scanning feature.</a:t>
              </a:r>
              <a:endParaRPr sz="1300"/>
            </a:p>
            <a:p>
              <a:pPr indent="0" lvl="0" marL="0" marR="0" rtl="0" algn="l">
                <a:lnSpc>
                  <a:spcPct val="140012"/>
                </a:lnSpc>
                <a:spcBef>
                  <a:spcPts val="0"/>
                </a:spcBef>
                <a:spcAft>
                  <a:spcPts val="0"/>
                </a:spcAft>
                <a:buNone/>
              </a:pPr>
              <a:r>
                <a:rPr b="1" lang="en-US" sz="1562">
                  <a:solidFill>
                    <a:srgbClr val="000000"/>
                  </a:solidFill>
                  <a:latin typeface="Fira Sans"/>
                  <a:ea typeface="Fira Sans"/>
                  <a:cs typeface="Fira Sans"/>
                  <a:sym typeface="Fira Sans"/>
                </a:rPr>
                <a:t>AI-generated result with explanation.</a:t>
              </a:r>
              <a:endParaRPr sz="1300"/>
            </a:p>
            <a:p>
              <a:pPr indent="0" lvl="0" marL="0" marR="0" rtl="0" algn="l">
                <a:lnSpc>
                  <a:spcPct val="140012"/>
                </a:lnSpc>
                <a:spcBef>
                  <a:spcPts val="0"/>
                </a:spcBef>
                <a:spcAft>
                  <a:spcPts val="0"/>
                </a:spcAft>
                <a:buNone/>
              </a:pPr>
              <a:r>
                <a:rPr b="1" lang="en-US" sz="1562">
                  <a:solidFill>
                    <a:srgbClr val="000000"/>
                  </a:solidFill>
                  <a:latin typeface="Fira Sans"/>
                  <a:ea typeface="Fira Sans"/>
                  <a:cs typeface="Fira Sans"/>
                  <a:sym typeface="Fira Sans"/>
                </a:rPr>
                <a:t>In-app chat with support</a:t>
              </a:r>
              <a:endParaRPr sz="1300"/>
            </a:p>
          </p:txBody>
        </p:sp>
        <p:cxnSp>
          <p:nvCxnSpPr>
            <p:cNvPr id="215" name="Google Shape;215;p6"/>
            <p:cNvCxnSpPr/>
            <p:nvPr/>
          </p:nvCxnSpPr>
          <p:spPr>
            <a:xfrm>
              <a:off x="9174175" y="6789441"/>
              <a:ext cx="3623986" cy="0"/>
            </a:xfrm>
            <a:prstGeom prst="straightConnector1">
              <a:avLst/>
            </a:prstGeom>
            <a:noFill/>
            <a:ln cap="rnd" cmpd="sng" w="53500">
              <a:solidFill>
                <a:srgbClr val="86C7ED"/>
              </a:solidFill>
              <a:prstDash val="dot"/>
              <a:round/>
              <a:headEnd len="sm" w="sm" type="none"/>
              <a:tailEnd len="sm" w="sm" type="none"/>
            </a:ln>
          </p:spPr>
        </p:cxnSp>
        <p:sp>
          <p:nvSpPr>
            <p:cNvPr id="216" name="Google Shape;216;p6"/>
            <p:cNvSpPr txBox="1"/>
            <p:nvPr/>
          </p:nvSpPr>
          <p:spPr>
            <a:xfrm>
              <a:off x="13571632" y="219628"/>
              <a:ext cx="3441765" cy="913675"/>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b="1" lang="en-US" sz="2281">
                  <a:solidFill>
                    <a:srgbClr val="1836B2"/>
                  </a:solidFill>
                  <a:latin typeface="Fira Sans"/>
                  <a:ea typeface="Fira Sans"/>
                  <a:cs typeface="Fira Sans"/>
                  <a:sym typeface="Fira Sans"/>
                </a:rPr>
                <a:t>👥Customer Segments</a:t>
              </a:r>
              <a:endParaRPr/>
            </a:p>
          </p:txBody>
        </p:sp>
        <p:sp>
          <p:nvSpPr>
            <p:cNvPr id="217" name="Google Shape;217;p6"/>
            <p:cNvSpPr txBox="1"/>
            <p:nvPr/>
          </p:nvSpPr>
          <p:spPr>
            <a:xfrm>
              <a:off x="13571632" y="1556164"/>
              <a:ext cx="3441900" cy="2852700"/>
            </a:xfrm>
            <a:prstGeom prst="rect">
              <a:avLst/>
            </a:prstGeom>
            <a:noFill/>
            <a:ln>
              <a:noFill/>
            </a:ln>
          </p:spPr>
          <p:txBody>
            <a:bodyPr anchorCtr="0" anchor="t" bIns="0" lIns="0" spcFirstLastPara="1" rIns="0" wrap="square" tIns="0">
              <a:spAutoFit/>
            </a:bodyPr>
            <a:lstStyle/>
            <a:p>
              <a:pPr indent="0" lvl="0" marL="0" marR="0" rtl="0" algn="l">
                <a:lnSpc>
                  <a:spcPct val="139962"/>
                </a:lnSpc>
                <a:spcBef>
                  <a:spcPts val="0"/>
                </a:spcBef>
                <a:spcAft>
                  <a:spcPts val="0"/>
                </a:spcAft>
                <a:buNone/>
              </a:pPr>
              <a:r>
                <a:rPr b="1" lang="en-US" sz="1479" u="none">
                  <a:solidFill>
                    <a:srgbClr val="000000"/>
                  </a:solidFill>
                  <a:latin typeface="Fira Sans"/>
                  <a:ea typeface="Fira Sans"/>
                  <a:cs typeface="Fira Sans"/>
                  <a:sym typeface="Fira Sans"/>
                </a:rPr>
                <a:t>Individuals experiencing skin-related issues.</a:t>
              </a:r>
              <a:endParaRPr sz="1300"/>
            </a:p>
            <a:p>
              <a:pPr indent="0" lvl="0" marL="0" marR="0" rtl="0" algn="l">
                <a:lnSpc>
                  <a:spcPct val="139962"/>
                </a:lnSpc>
                <a:spcBef>
                  <a:spcPts val="0"/>
                </a:spcBef>
                <a:spcAft>
                  <a:spcPts val="0"/>
                </a:spcAft>
                <a:buNone/>
              </a:pPr>
              <a:r>
                <a:rPr b="1" lang="en-US" sz="1479" u="none">
                  <a:solidFill>
                    <a:srgbClr val="000000"/>
                  </a:solidFill>
                  <a:latin typeface="Fira Sans"/>
                  <a:ea typeface="Fira Sans"/>
                  <a:cs typeface="Fira Sans"/>
                  <a:sym typeface="Fira Sans"/>
                </a:rPr>
                <a:t>Students and young adults needing quick health information.</a:t>
              </a:r>
              <a:endParaRPr sz="1300"/>
            </a:p>
            <a:p>
              <a:pPr indent="0" lvl="0" marL="0" marR="0" rtl="0" algn="l">
                <a:lnSpc>
                  <a:spcPct val="139962"/>
                </a:lnSpc>
                <a:spcBef>
                  <a:spcPts val="0"/>
                </a:spcBef>
                <a:spcAft>
                  <a:spcPts val="0"/>
                </a:spcAft>
                <a:buNone/>
              </a:pPr>
              <a:r>
                <a:rPr b="1" lang="en-US" sz="1479" u="none">
                  <a:solidFill>
                    <a:srgbClr val="000000"/>
                  </a:solidFill>
                  <a:latin typeface="Fira Sans"/>
                  <a:ea typeface="Fira Sans"/>
                  <a:cs typeface="Fira Sans"/>
                  <a:sym typeface="Fira Sans"/>
                </a:rPr>
                <a:t>Dermatology clinics wanting AI-assisted screening</a:t>
              </a:r>
              <a:endParaRPr sz="1300"/>
            </a:p>
          </p:txBody>
        </p:sp>
        <p:cxnSp>
          <p:nvCxnSpPr>
            <p:cNvPr id="218" name="Google Shape;218;p6"/>
            <p:cNvCxnSpPr/>
            <p:nvPr/>
          </p:nvCxnSpPr>
          <p:spPr>
            <a:xfrm>
              <a:off x="13571632" y="1340805"/>
              <a:ext cx="3441765" cy="0"/>
            </a:xfrm>
            <a:prstGeom prst="straightConnector1">
              <a:avLst/>
            </a:prstGeom>
            <a:noFill/>
            <a:ln cap="rnd" cmpd="sng" w="53500">
              <a:solidFill>
                <a:srgbClr val="86C7ED"/>
              </a:solidFill>
              <a:prstDash val="dot"/>
              <a:round/>
              <a:headEnd len="sm" w="sm" type="none"/>
              <a:tailEnd len="sm" w="sm" type="none"/>
            </a:ln>
          </p:spPr>
        </p:cxnSp>
        <p:sp>
          <p:nvSpPr>
            <p:cNvPr id="219" name="Google Shape;219;p6"/>
            <p:cNvSpPr txBox="1"/>
            <p:nvPr/>
          </p:nvSpPr>
          <p:spPr>
            <a:xfrm>
              <a:off x="17718676" y="443432"/>
              <a:ext cx="4017900" cy="1039200"/>
            </a:xfrm>
            <a:prstGeom prst="rect">
              <a:avLst/>
            </a:prstGeom>
            <a:noFill/>
            <a:ln>
              <a:noFill/>
            </a:ln>
          </p:spPr>
          <p:txBody>
            <a:bodyPr anchorCtr="0" anchor="t" bIns="0" lIns="0" spcFirstLastPara="1" rIns="0" wrap="square" tIns="0">
              <a:spAutoFit/>
            </a:bodyPr>
            <a:lstStyle/>
            <a:p>
              <a:pPr indent="0" lvl="0" marL="0" marR="0" rtl="0" algn="l">
                <a:lnSpc>
                  <a:spcPct val="120033"/>
                </a:lnSpc>
                <a:spcBef>
                  <a:spcPts val="0"/>
                </a:spcBef>
                <a:spcAft>
                  <a:spcPts val="0"/>
                </a:spcAft>
                <a:buNone/>
              </a:pPr>
              <a:r>
                <a:rPr b="1" lang="en-US" sz="2301">
                  <a:solidFill>
                    <a:srgbClr val="1836B2"/>
                  </a:solidFill>
                  <a:latin typeface="Fira Sans"/>
                  <a:ea typeface="Fira Sans"/>
                  <a:cs typeface="Fira Sans"/>
                  <a:sym typeface="Fira Sans"/>
                </a:rPr>
                <a:t>⚠️Problem Statement</a:t>
              </a:r>
              <a:endParaRPr sz="1300"/>
            </a:p>
            <a:p>
              <a:pPr indent="0" lvl="0" marL="0" marR="0" rtl="0" algn="l">
                <a:lnSpc>
                  <a:spcPct val="120033"/>
                </a:lnSpc>
                <a:spcBef>
                  <a:spcPts val="0"/>
                </a:spcBef>
                <a:spcAft>
                  <a:spcPts val="0"/>
                </a:spcAft>
                <a:buNone/>
              </a:pPr>
              <a:r>
                <a:t/>
              </a:r>
              <a:endParaRPr b="1" sz="2301">
                <a:solidFill>
                  <a:srgbClr val="1836B2"/>
                </a:solidFill>
                <a:latin typeface="Fira Sans"/>
                <a:ea typeface="Fira Sans"/>
                <a:cs typeface="Fira Sans"/>
                <a:sym typeface="Fira Sans"/>
              </a:endParaRPr>
            </a:p>
          </p:txBody>
        </p:sp>
        <p:sp>
          <p:nvSpPr>
            <p:cNvPr id="220" name="Google Shape;220;p6"/>
            <p:cNvSpPr txBox="1"/>
            <p:nvPr/>
          </p:nvSpPr>
          <p:spPr>
            <a:xfrm>
              <a:off x="18004774" y="1470539"/>
              <a:ext cx="3624000" cy="34626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lang="en-US" sz="1562">
                  <a:solidFill>
                    <a:srgbClr val="000000"/>
                  </a:solidFill>
                  <a:latin typeface="Fira Sans"/>
                  <a:ea typeface="Fira Sans"/>
                  <a:cs typeface="Fira Sans"/>
                  <a:sym typeface="Fira Sans"/>
                </a:rPr>
                <a:t>Many people ignore early skin symptoms due to lack of awareness</a:t>
              </a:r>
              <a:endParaRPr sz="1300"/>
            </a:p>
            <a:p>
              <a:pPr indent="0" lvl="0" marL="0" marR="0" rtl="0" algn="l">
                <a:lnSpc>
                  <a:spcPct val="140012"/>
                </a:lnSpc>
                <a:spcBef>
                  <a:spcPts val="0"/>
                </a:spcBef>
                <a:spcAft>
                  <a:spcPts val="0"/>
                </a:spcAft>
                <a:buNone/>
              </a:pPr>
              <a:r>
                <a:rPr b="1" lang="en-US" sz="1562">
                  <a:solidFill>
                    <a:srgbClr val="000000"/>
                  </a:solidFill>
                  <a:latin typeface="Fira Sans"/>
                  <a:ea typeface="Fira Sans"/>
                  <a:cs typeface="Fira Sans"/>
                  <a:sym typeface="Fira Sans"/>
                </a:rPr>
                <a:t>Dermatologist access is limited or expensive in many areas.</a:t>
              </a:r>
              <a:endParaRPr sz="1300"/>
            </a:p>
            <a:p>
              <a:pPr indent="0" lvl="0" marL="0" marR="0" rtl="0" algn="l">
                <a:lnSpc>
                  <a:spcPct val="140012"/>
                </a:lnSpc>
                <a:spcBef>
                  <a:spcPts val="0"/>
                </a:spcBef>
                <a:spcAft>
                  <a:spcPts val="0"/>
                </a:spcAft>
                <a:buNone/>
              </a:pPr>
              <a:r>
                <a:rPr b="1" lang="en-US" sz="1562">
                  <a:solidFill>
                    <a:srgbClr val="000000"/>
                  </a:solidFill>
                  <a:latin typeface="Fira Sans"/>
                  <a:ea typeface="Fira Sans"/>
                  <a:cs typeface="Fira Sans"/>
                  <a:sym typeface="Fira Sans"/>
                </a:rPr>
                <a:t>Users want quick, trustworthy info without long clinic waits.</a:t>
              </a:r>
              <a:endParaRPr sz="1300"/>
            </a:p>
          </p:txBody>
        </p:sp>
        <p:cxnSp>
          <p:nvCxnSpPr>
            <p:cNvPr id="221" name="Google Shape;221;p6"/>
            <p:cNvCxnSpPr/>
            <p:nvPr/>
          </p:nvCxnSpPr>
          <p:spPr>
            <a:xfrm>
              <a:off x="18002218" y="1066937"/>
              <a:ext cx="3624000" cy="0"/>
            </a:xfrm>
            <a:prstGeom prst="straightConnector1">
              <a:avLst/>
            </a:prstGeom>
            <a:noFill/>
            <a:ln cap="rnd" cmpd="sng" w="53500">
              <a:solidFill>
                <a:srgbClr val="86C7ED"/>
              </a:solidFill>
              <a:prstDash val="dot"/>
              <a:round/>
              <a:headEnd len="sm" w="sm" type="none"/>
              <a:tailEnd len="sm" w="sm" type="none"/>
            </a:ln>
          </p:spPr>
        </p:cxnSp>
        <p:sp>
          <p:nvSpPr>
            <p:cNvPr id="222" name="Google Shape;222;p6"/>
            <p:cNvSpPr txBox="1"/>
            <p:nvPr/>
          </p:nvSpPr>
          <p:spPr>
            <a:xfrm>
              <a:off x="276906" y="9478794"/>
              <a:ext cx="10212271" cy="481024"/>
            </a:xfrm>
            <a:prstGeom prst="rect">
              <a:avLst/>
            </a:prstGeom>
            <a:noFill/>
            <a:ln>
              <a:noFill/>
            </a:ln>
          </p:spPr>
          <p:txBody>
            <a:bodyPr anchorCtr="0" anchor="t" bIns="0" lIns="0" spcFirstLastPara="1" rIns="0" wrap="square" tIns="0">
              <a:spAutoFit/>
            </a:bodyPr>
            <a:lstStyle/>
            <a:p>
              <a:pPr indent="0" lvl="0" marL="0" marR="0" rtl="0" algn="l">
                <a:lnSpc>
                  <a:spcPct val="120033"/>
                </a:lnSpc>
                <a:spcBef>
                  <a:spcPts val="0"/>
                </a:spcBef>
                <a:spcAft>
                  <a:spcPts val="0"/>
                </a:spcAft>
                <a:buNone/>
              </a:pPr>
              <a:r>
                <a:rPr b="1" lang="en-US" sz="2401">
                  <a:solidFill>
                    <a:srgbClr val="1836B2"/>
                  </a:solidFill>
                  <a:latin typeface="Fira Sans SemiBold"/>
                  <a:ea typeface="Fira Sans SemiBold"/>
                  <a:cs typeface="Fira Sans SemiBold"/>
                  <a:sym typeface="Fira Sans SemiBold"/>
                </a:rPr>
                <a:t>💰</a:t>
              </a:r>
              <a:r>
                <a:rPr b="1" lang="en-US" sz="2401" u="none">
                  <a:solidFill>
                    <a:srgbClr val="1836B2"/>
                  </a:solidFill>
                  <a:latin typeface="Fira Sans SemiBold"/>
                  <a:ea typeface="Fira Sans SemiBold"/>
                  <a:cs typeface="Fira Sans SemiBold"/>
                  <a:sym typeface="Fira Sans SemiBold"/>
                </a:rPr>
                <a:t>Cost Structure</a:t>
              </a:r>
              <a:endParaRPr/>
            </a:p>
          </p:txBody>
        </p:sp>
        <p:sp>
          <p:nvSpPr>
            <p:cNvPr id="223" name="Google Shape;223;p6"/>
            <p:cNvSpPr txBox="1"/>
            <p:nvPr/>
          </p:nvSpPr>
          <p:spPr>
            <a:xfrm>
              <a:off x="276910" y="10121165"/>
              <a:ext cx="10512000" cy="3543000"/>
            </a:xfrm>
            <a:prstGeom prst="rect">
              <a:avLst/>
            </a:prstGeom>
            <a:noFill/>
            <a:ln>
              <a:noFill/>
            </a:ln>
          </p:spPr>
          <p:txBody>
            <a:bodyPr anchorCtr="0" anchor="t" bIns="0" lIns="0" spcFirstLastPara="1" rIns="0" wrap="square" tIns="0">
              <a:spAutoFit/>
            </a:bodyPr>
            <a:lstStyle/>
            <a:p>
              <a:pPr indent="0" lvl="0" marL="0" marR="0" rtl="0" algn="l">
                <a:lnSpc>
                  <a:spcPct val="140050"/>
                </a:lnSpc>
                <a:spcBef>
                  <a:spcPts val="0"/>
                </a:spcBef>
                <a:spcAft>
                  <a:spcPts val="0"/>
                </a:spcAft>
                <a:buNone/>
              </a:pPr>
              <a:r>
                <a:rPr b="1" lang="en-US" sz="1598">
                  <a:solidFill>
                    <a:srgbClr val="000000"/>
                  </a:solidFill>
                  <a:latin typeface="Fira Sans"/>
                  <a:ea typeface="Fira Sans"/>
                  <a:cs typeface="Fira Sans"/>
                  <a:sym typeface="Fira Sans"/>
                </a:rPr>
                <a:t>Cloud hosting and storage expenses. And App development &amp; maintenance costs.</a:t>
              </a:r>
              <a:endParaRPr/>
            </a:p>
            <a:p>
              <a:pPr indent="0" lvl="0" marL="0" marR="0" rtl="0" algn="l">
                <a:lnSpc>
                  <a:spcPct val="140050"/>
                </a:lnSpc>
                <a:spcBef>
                  <a:spcPts val="0"/>
                </a:spcBef>
                <a:spcAft>
                  <a:spcPts val="0"/>
                </a:spcAft>
                <a:buNone/>
              </a:pPr>
              <a:r>
                <a:rPr b="1" lang="en-US" sz="1598">
                  <a:solidFill>
                    <a:srgbClr val="000000"/>
                  </a:solidFill>
                  <a:latin typeface="Fira Sans"/>
                  <a:ea typeface="Fira Sans"/>
                  <a:cs typeface="Fira Sans"/>
                  <a:sym typeface="Fira Sans"/>
                </a:rPr>
                <a:t>VDataset licensing or expansion costs.</a:t>
              </a:r>
              <a:endParaRPr/>
            </a:p>
            <a:p>
              <a:pPr indent="0" lvl="0" marL="0" marR="0" rtl="0" algn="l">
                <a:lnSpc>
                  <a:spcPct val="140050"/>
                </a:lnSpc>
                <a:spcBef>
                  <a:spcPts val="0"/>
                </a:spcBef>
                <a:spcAft>
                  <a:spcPts val="0"/>
                </a:spcAft>
                <a:buNone/>
              </a:pPr>
              <a:r>
                <a:rPr b="1" lang="en-US" sz="1598">
                  <a:solidFill>
                    <a:srgbClr val="000000"/>
                  </a:solidFill>
                  <a:latin typeface="Fira Sans"/>
                  <a:ea typeface="Fira Sans"/>
                  <a:cs typeface="Fira Sans"/>
                  <a:sym typeface="Fira Sans"/>
                </a:rPr>
                <a:t>Marketing, branding, and promotions.</a:t>
              </a:r>
              <a:endParaRPr/>
            </a:p>
            <a:p>
              <a:pPr indent="0" lvl="0" marL="0" marR="0" rtl="0" algn="l">
                <a:lnSpc>
                  <a:spcPct val="140050"/>
                </a:lnSpc>
                <a:spcBef>
                  <a:spcPts val="0"/>
                </a:spcBef>
                <a:spcAft>
                  <a:spcPts val="0"/>
                </a:spcAft>
                <a:buNone/>
              </a:pPr>
              <a:r>
                <a:rPr b="1" lang="en-US" sz="1598">
                  <a:solidFill>
                    <a:srgbClr val="000000"/>
                  </a:solidFill>
                  <a:latin typeface="Fira Sans"/>
                  <a:ea typeface="Fira Sans"/>
                  <a:cs typeface="Fira Sans"/>
                  <a:sym typeface="Fira Sans"/>
                </a:rPr>
                <a:t>Validation/testing with dermatologists.</a:t>
              </a:r>
              <a:endParaRPr/>
            </a:p>
            <a:p>
              <a:pPr indent="0" lvl="0" marL="0" marR="0" rtl="0" algn="l">
                <a:lnSpc>
                  <a:spcPct val="140050"/>
                </a:lnSpc>
                <a:spcBef>
                  <a:spcPts val="0"/>
                </a:spcBef>
                <a:spcAft>
                  <a:spcPts val="0"/>
                </a:spcAft>
                <a:buNone/>
              </a:pPr>
              <a:r>
                <a:t/>
              </a:r>
              <a:endParaRPr b="1" sz="1598">
                <a:solidFill>
                  <a:srgbClr val="000000"/>
                </a:solidFill>
                <a:latin typeface="Fira Sans"/>
                <a:ea typeface="Fira Sans"/>
                <a:cs typeface="Fira Sans"/>
                <a:sym typeface="Fira Sans"/>
              </a:endParaRPr>
            </a:p>
            <a:p>
              <a:pPr indent="0" lvl="0" marL="0" marR="0" rtl="0" algn="l">
                <a:lnSpc>
                  <a:spcPct val="140050"/>
                </a:lnSpc>
                <a:spcBef>
                  <a:spcPts val="0"/>
                </a:spcBef>
                <a:spcAft>
                  <a:spcPts val="0"/>
                </a:spcAft>
                <a:buNone/>
              </a:pPr>
              <a:r>
                <a:t/>
              </a:r>
              <a:endParaRPr b="1" sz="1598">
                <a:solidFill>
                  <a:srgbClr val="000000"/>
                </a:solidFill>
                <a:latin typeface="Fira Sans"/>
                <a:ea typeface="Fira Sans"/>
                <a:cs typeface="Fira Sans"/>
                <a:sym typeface="Fira Sans"/>
              </a:endParaRPr>
            </a:p>
            <a:p>
              <a:pPr indent="0" lvl="0" marL="0" marR="0" rtl="0" algn="l">
                <a:lnSpc>
                  <a:spcPct val="140050"/>
                </a:lnSpc>
                <a:spcBef>
                  <a:spcPts val="0"/>
                </a:spcBef>
                <a:spcAft>
                  <a:spcPts val="0"/>
                </a:spcAft>
                <a:buNone/>
              </a:pPr>
              <a:r>
                <a:t/>
              </a:r>
              <a:endParaRPr b="1" sz="1598">
                <a:solidFill>
                  <a:srgbClr val="000000"/>
                </a:solidFill>
                <a:latin typeface="Fira Sans"/>
                <a:ea typeface="Fira Sans"/>
                <a:cs typeface="Fira Sans"/>
                <a:sym typeface="Fira Sans"/>
              </a:endParaRPr>
            </a:p>
            <a:p>
              <a:pPr indent="0" lvl="0" marL="0" marR="0" rtl="0" algn="l">
                <a:lnSpc>
                  <a:spcPct val="140050"/>
                </a:lnSpc>
                <a:spcBef>
                  <a:spcPts val="0"/>
                </a:spcBef>
                <a:spcAft>
                  <a:spcPts val="0"/>
                </a:spcAft>
                <a:buNone/>
              </a:pPr>
              <a:r>
                <a:t/>
              </a:r>
              <a:endParaRPr b="1" sz="1598">
                <a:solidFill>
                  <a:srgbClr val="000000"/>
                </a:solidFill>
                <a:latin typeface="Fira Sans"/>
                <a:ea typeface="Fira Sans"/>
                <a:cs typeface="Fira Sans"/>
                <a:sym typeface="Fira Sans"/>
              </a:endParaRPr>
            </a:p>
          </p:txBody>
        </p:sp>
        <p:cxnSp>
          <p:nvCxnSpPr>
            <p:cNvPr id="224" name="Google Shape;224;p6"/>
            <p:cNvCxnSpPr/>
            <p:nvPr/>
          </p:nvCxnSpPr>
          <p:spPr>
            <a:xfrm>
              <a:off x="138967" y="9989149"/>
              <a:ext cx="10212261" cy="0"/>
            </a:xfrm>
            <a:prstGeom prst="straightConnector1">
              <a:avLst/>
            </a:prstGeom>
            <a:noFill/>
            <a:ln cap="rnd" cmpd="sng" w="53500">
              <a:solidFill>
                <a:srgbClr val="86C7ED"/>
              </a:solidFill>
              <a:prstDash val="dot"/>
              <a:round/>
              <a:headEnd len="sm" w="sm" type="none"/>
              <a:tailEnd len="sm" w="sm" type="none"/>
            </a:ln>
          </p:spPr>
        </p:cxnSp>
        <p:sp>
          <p:nvSpPr>
            <p:cNvPr id="225" name="Google Shape;225;p6"/>
            <p:cNvSpPr txBox="1"/>
            <p:nvPr/>
          </p:nvSpPr>
          <p:spPr>
            <a:xfrm>
              <a:off x="11414922" y="9478142"/>
              <a:ext cx="10212271" cy="481024"/>
            </a:xfrm>
            <a:prstGeom prst="rect">
              <a:avLst/>
            </a:prstGeom>
            <a:noFill/>
            <a:ln>
              <a:noFill/>
            </a:ln>
          </p:spPr>
          <p:txBody>
            <a:bodyPr anchorCtr="0" anchor="t" bIns="0" lIns="0" spcFirstLastPara="1" rIns="0" wrap="square" tIns="0">
              <a:spAutoFit/>
            </a:bodyPr>
            <a:lstStyle/>
            <a:p>
              <a:pPr indent="0" lvl="0" marL="0" marR="0" rtl="0" algn="l">
                <a:lnSpc>
                  <a:spcPct val="120033"/>
                </a:lnSpc>
                <a:spcBef>
                  <a:spcPts val="0"/>
                </a:spcBef>
                <a:spcAft>
                  <a:spcPts val="0"/>
                </a:spcAft>
                <a:buNone/>
              </a:pPr>
              <a:r>
                <a:rPr b="1" lang="en-US" sz="2401">
                  <a:solidFill>
                    <a:srgbClr val="1836B2"/>
                  </a:solidFill>
                  <a:latin typeface="Fira Sans SemiBold"/>
                  <a:ea typeface="Fira Sans SemiBold"/>
                  <a:cs typeface="Fira Sans SemiBold"/>
                  <a:sym typeface="Fira Sans SemiBold"/>
                </a:rPr>
                <a:t>💵</a:t>
              </a:r>
              <a:r>
                <a:rPr b="1" lang="en-US" sz="2401" u="none">
                  <a:solidFill>
                    <a:srgbClr val="1836B2"/>
                  </a:solidFill>
                  <a:latin typeface="Fira Sans SemiBold"/>
                  <a:ea typeface="Fira Sans SemiBold"/>
                  <a:cs typeface="Fira Sans SemiBold"/>
                  <a:sym typeface="Fira Sans SemiBold"/>
                </a:rPr>
                <a:t>Revenue Streams</a:t>
              </a:r>
              <a:endParaRPr/>
            </a:p>
          </p:txBody>
        </p:sp>
        <p:sp>
          <p:nvSpPr>
            <p:cNvPr id="226" name="Google Shape;226;p6"/>
            <p:cNvSpPr txBox="1"/>
            <p:nvPr/>
          </p:nvSpPr>
          <p:spPr>
            <a:xfrm>
              <a:off x="11093809" y="10016832"/>
              <a:ext cx="10788900" cy="19806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lang="en-US" sz="1462">
                  <a:solidFill>
                    <a:srgbClr val="000000"/>
                  </a:solidFill>
                  <a:latin typeface="Fira Sans"/>
                  <a:ea typeface="Fira Sans"/>
                  <a:cs typeface="Fira Sans"/>
                  <a:sym typeface="Fira Sans"/>
                </a:rPr>
                <a:t>In-app advertisements</a:t>
              </a:r>
              <a:endParaRPr sz="1200"/>
            </a:p>
            <a:p>
              <a:pPr indent="0" lvl="0" marL="0" marR="0" rtl="0" algn="l">
                <a:lnSpc>
                  <a:spcPct val="140012"/>
                </a:lnSpc>
                <a:spcBef>
                  <a:spcPts val="0"/>
                </a:spcBef>
                <a:spcAft>
                  <a:spcPts val="0"/>
                </a:spcAft>
                <a:buNone/>
              </a:pPr>
              <a:r>
                <a:rPr b="1" lang="en-US" sz="1462">
                  <a:solidFill>
                    <a:srgbClr val="000000"/>
                  </a:solidFill>
                  <a:latin typeface="Fira Sans"/>
                  <a:ea typeface="Fira Sans"/>
                  <a:cs typeface="Fira Sans"/>
                  <a:sym typeface="Fira Sans"/>
                </a:rPr>
                <a:t>Premium version (ad-free + extra features)</a:t>
              </a:r>
              <a:endParaRPr sz="1200"/>
            </a:p>
            <a:p>
              <a:pPr indent="0" lvl="0" marL="0" marR="0" rtl="0" algn="l">
                <a:lnSpc>
                  <a:spcPct val="140012"/>
                </a:lnSpc>
                <a:spcBef>
                  <a:spcPts val="0"/>
                </a:spcBef>
                <a:spcAft>
                  <a:spcPts val="0"/>
                </a:spcAft>
                <a:buNone/>
              </a:pPr>
              <a:r>
                <a:rPr b="1" lang="en-US" sz="1462">
                  <a:solidFill>
                    <a:srgbClr val="000000"/>
                  </a:solidFill>
                  <a:latin typeface="Fira Sans"/>
                  <a:ea typeface="Fira Sans"/>
                  <a:cs typeface="Fira Sans"/>
                  <a:sym typeface="Fira Sans"/>
                </a:rPr>
                <a:t>Subscription plans for advanced analysis</a:t>
              </a:r>
              <a:endParaRPr sz="1200"/>
            </a:p>
            <a:p>
              <a:pPr indent="0" lvl="0" marL="0" marR="0" rtl="0" algn="l">
                <a:lnSpc>
                  <a:spcPct val="140012"/>
                </a:lnSpc>
                <a:spcBef>
                  <a:spcPts val="0"/>
                </a:spcBef>
                <a:spcAft>
                  <a:spcPts val="0"/>
                </a:spcAft>
                <a:buNone/>
              </a:pPr>
              <a:r>
                <a:rPr b="1" lang="en-US" sz="1462">
                  <a:solidFill>
                    <a:srgbClr val="000000"/>
                  </a:solidFill>
                  <a:latin typeface="Fira Sans"/>
                  <a:ea typeface="Fira Sans"/>
                  <a:cs typeface="Fira Sans"/>
                  <a:sym typeface="Fira Sans"/>
                </a:rPr>
                <a:t>Clinic/doctor partnership integrations</a:t>
              </a:r>
              <a:endParaRPr sz="1200"/>
            </a:p>
            <a:p>
              <a:pPr indent="0" lvl="0" marL="0" marR="0" rtl="0" algn="l">
                <a:lnSpc>
                  <a:spcPct val="140012"/>
                </a:lnSpc>
                <a:spcBef>
                  <a:spcPts val="0"/>
                </a:spcBef>
                <a:spcAft>
                  <a:spcPts val="0"/>
                </a:spcAft>
                <a:buNone/>
              </a:pPr>
              <a:r>
                <a:rPr b="1" lang="en-US" sz="1462">
                  <a:solidFill>
                    <a:srgbClr val="000000"/>
                  </a:solidFill>
                  <a:latin typeface="Fira Sans"/>
                  <a:ea typeface="Fira Sans"/>
                  <a:cs typeface="Fira Sans"/>
                  <a:sym typeface="Fira Sans"/>
                </a:rPr>
                <a:t>Licensing AI model to health apps (long-term).</a:t>
              </a:r>
              <a:endParaRPr sz="1200"/>
            </a:p>
          </p:txBody>
        </p:sp>
        <p:cxnSp>
          <p:nvCxnSpPr>
            <p:cNvPr id="227" name="Google Shape;227;p6"/>
            <p:cNvCxnSpPr/>
            <p:nvPr/>
          </p:nvCxnSpPr>
          <p:spPr>
            <a:xfrm>
              <a:off x="11093799" y="9959179"/>
              <a:ext cx="10212300" cy="0"/>
            </a:xfrm>
            <a:prstGeom prst="straightConnector1">
              <a:avLst/>
            </a:prstGeom>
            <a:noFill/>
            <a:ln cap="rnd" cmpd="sng" w="53500">
              <a:solidFill>
                <a:srgbClr val="86C7ED"/>
              </a:solidFill>
              <a:prstDash val="dot"/>
              <a:round/>
              <a:headEnd len="sm" w="sm" type="none"/>
              <a:tailEnd len="sm" w="sm" type="none"/>
            </a:ln>
          </p:spPr>
        </p:cxnSp>
      </p:grpSp>
      <p:sp>
        <p:nvSpPr>
          <p:cNvPr id="228" name="Google Shape;228;p6"/>
          <p:cNvSpPr txBox="1"/>
          <p:nvPr/>
        </p:nvSpPr>
        <p:spPr>
          <a:xfrm>
            <a:off x="0" y="9378804"/>
            <a:ext cx="17885436" cy="74295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lang="en-US" sz="2341">
                <a:solidFill>
                  <a:srgbClr val="000000"/>
                </a:solidFill>
                <a:latin typeface="Arial"/>
                <a:ea typeface="Arial"/>
                <a:cs typeface="Arial"/>
                <a:sym typeface="Arial"/>
              </a:rPr>
              <a:t>Our model is simple: free basic detection, premium dermatologist consultations, and B2B API for clinics and telemedicine platforms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8E8"/>
        </a:solidFill>
      </p:bgPr>
    </p:bg>
    <p:spTree>
      <p:nvGrpSpPr>
        <p:cNvPr id="232" name="Shape 232"/>
        <p:cNvGrpSpPr/>
        <p:nvPr/>
      </p:nvGrpSpPr>
      <p:grpSpPr>
        <a:xfrm>
          <a:off x="0" y="0"/>
          <a:ext cx="0" cy="0"/>
          <a:chOff x="0" y="0"/>
          <a:chExt cx="0" cy="0"/>
        </a:xfrm>
      </p:grpSpPr>
      <p:sp>
        <p:nvSpPr>
          <p:cNvPr id="233" name="Google Shape;233;p7"/>
          <p:cNvSpPr/>
          <p:nvPr/>
        </p:nvSpPr>
        <p:spPr>
          <a:xfrm rot="10800000">
            <a:off x="335130" y="6024442"/>
            <a:ext cx="9650917" cy="8229600"/>
          </a:xfrm>
          <a:custGeom>
            <a:rect b="b" l="l" r="r" t="t"/>
            <a:pathLst>
              <a:path extrusionOk="0" h="8229600" w="9650917">
                <a:moveTo>
                  <a:pt x="9650917" y="8229600"/>
                </a:moveTo>
                <a:lnTo>
                  <a:pt x="0" y="8229600"/>
                </a:lnTo>
                <a:lnTo>
                  <a:pt x="0" y="0"/>
                </a:lnTo>
                <a:lnTo>
                  <a:pt x="9650917" y="0"/>
                </a:lnTo>
                <a:lnTo>
                  <a:pt x="9650917" y="8229600"/>
                </a:lnTo>
                <a:close/>
              </a:path>
            </a:pathLst>
          </a:custGeom>
          <a:blipFill rotWithShape="1">
            <a:blip r:embed="rId3">
              <a:alphaModFix/>
            </a:blip>
            <a:stretch>
              <a:fillRect b="0" l="0" r="0" t="0"/>
            </a:stretch>
          </a:blipFill>
          <a:ln>
            <a:noFill/>
          </a:ln>
        </p:spPr>
      </p:sp>
      <p:sp>
        <p:nvSpPr>
          <p:cNvPr id="234" name="Google Shape;234;p7"/>
          <p:cNvSpPr/>
          <p:nvPr/>
        </p:nvSpPr>
        <p:spPr>
          <a:xfrm rot="10800000">
            <a:off x="13462542" y="-4114800"/>
            <a:ext cx="9650917" cy="8229600"/>
          </a:xfrm>
          <a:custGeom>
            <a:rect b="b" l="l" r="r" t="t"/>
            <a:pathLst>
              <a:path extrusionOk="0" h="8229600" w="9650917">
                <a:moveTo>
                  <a:pt x="9650916" y="8229600"/>
                </a:moveTo>
                <a:lnTo>
                  <a:pt x="0" y="8229600"/>
                </a:lnTo>
                <a:lnTo>
                  <a:pt x="0" y="0"/>
                </a:lnTo>
                <a:lnTo>
                  <a:pt x="9650916" y="0"/>
                </a:lnTo>
                <a:lnTo>
                  <a:pt x="9650916" y="8229600"/>
                </a:lnTo>
                <a:close/>
              </a:path>
            </a:pathLst>
          </a:custGeom>
          <a:blipFill rotWithShape="1">
            <a:blip r:embed="rId3">
              <a:alphaModFix/>
            </a:blip>
            <a:stretch>
              <a:fillRect b="0" l="0" r="0" t="0"/>
            </a:stretch>
          </a:blipFill>
          <a:ln>
            <a:noFill/>
          </a:ln>
        </p:spPr>
      </p:sp>
      <p:sp>
        <p:nvSpPr>
          <p:cNvPr id="235" name="Google Shape;235;p7"/>
          <p:cNvSpPr/>
          <p:nvPr/>
        </p:nvSpPr>
        <p:spPr>
          <a:xfrm>
            <a:off x="-250874" y="1282512"/>
            <a:ext cx="5373362" cy="7699595"/>
          </a:xfrm>
          <a:custGeom>
            <a:rect b="b" l="l" r="r" t="t"/>
            <a:pathLst>
              <a:path extrusionOk="0" h="7699595" w="5373362">
                <a:moveTo>
                  <a:pt x="0" y="0"/>
                </a:moveTo>
                <a:lnTo>
                  <a:pt x="5373362" y="0"/>
                </a:lnTo>
                <a:lnTo>
                  <a:pt x="5373362" y="7699595"/>
                </a:lnTo>
                <a:lnTo>
                  <a:pt x="0" y="7699595"/>
                </a:lnTo>
                <a:lnTo>
                  <a:pt x="0" y="0"/>
                </a:lnTo>
                <a:close/>
              </a:path>
            </a:pathLst>
          </a:custGeom>
          <a:blipFill rotWithShape="1">
            <a:blip r:embed="rId4">
              <a:alphaModFix/>
            </a:blip>
            <a:stretch>
              <a:fillRect b="0" l="-10345" r="-13481" t="0"/>
            </a:stretch>
          </a:blipFill>
          <a:ln>
            <a:noFill/>
          </a:ln>
        </p:spPr>
      </p:sp>
      <p:sp>
        <p:nvSpPr>
          <p:cNvPr id="236" name="Google Shape;236;p7"/>
          <p:cNvSpPr/>
          <p:nvPr/>
        </p:nvSpPr>
        <p:spPr>
          <a:xfrm>
            <a:off x="12201135" y="1282512"/>
            <a:ext cx="6086865" cy="8856730"/>
          </a:xfrm>
          <a:custGeom>
            <a:rect b="b" l="l" r="r" t="t"/>
            <a:pathLst>
              <a:path extrusionOk="0" h="8856730" w="6086865">
                <a:moveTo>
                  <a:pt x="0" y="0"/>
                </a:moveTo>
                <a:lnTo>
                  <a:pt x="6086865" y="0"/>
                </a:lnTo>
                <a:lnTo>
                  <a:pt x="6086865" y="8856730"/>
                </a:lnTo>
                <a:lnTo>
                  <a:pt x="0" y="8856730"/>
                </a:lnTo>
                <a:lnTo>
                  <a:pt x="0" y="0"/>
                </a:lnTo>
                <a:close/>
              </a:path>
            </a:pathLst>
          </a:custGeom>
          <a:blipFill rotWithShape="1">
            <a:blip r:embed="rId5">
              <a:alphaModFix/>
            </a:blip>
            <a:stretch>
              <a:fillRect b="0" l="0" r="0" t="0"/>
            </a:stretch>
          </a:blipFill>
          <a:ln>
            <a:noFill/>
          </a:ln>
        </p:spPr>
      </p:sp>
      <p:sp>
        <p:nvSpPr>
          <p:cNvPr id="237" name="Google Shape;237;p7"/>
          <p:cNvSpPr/>
          <p:nvPr/>
        </p:nvSpPr>
        <p:spPr>
          <a:xfrm>
            <a:off x="5160588" y="1282512"/>
            <a:ext cx="7000838" cy="4458597"/>
          </a:xfrm>
          <a:custGeom>
            <a:rect b="b" l="l" r="r" t="t"/>
            <a:pathLst>
              <a:path extrusionOk="0" h="4458597" w="7000838">
                <a:moveTo>
                  <a:pt x="0" y="0"/>
                </a:moveTo>
                <a:lnTo>
                  <a:pt x="7000839" y="0"/>
                </a:lnTo>
                <a:lnTo>
                  <a:pt x="7000839" y="4458597"/>
                </a:lnTo>
                <a:lnTo>
                  <a:pt x="0" y="4458597"/>
                </a:lnTo>
                <a:lnTo>
                  <a:pt x="0" y="0"/>
                </a:lnTo>
                <a:close/>
              </a:path>
            </a:pathLst>
          </a:custGeom>
          <a:blipFill rotWithShape="1">
            <a:blip r:embed="rId6">
              <a:alphaModFix/>
            </a:blip>
            <a:stretch>
              <a:fillRect b="0" l="0" r="-218" t="0"/>
            </a:stretch>
          </a:blipFill>
          <a:ln>
            <a:noFill/>
          </a:ln>
        </p:spPr>
      </p:sp>
      <p:sp>
        <p:nvSpPr>
          <p:cNvPr id="238" name="Google Shape;238;p7"/>
          <p:cNvSpPr/>
          <p:nvPr/>
        </p:nvSpPr>
        <p:spPr>
          <a:xfrm>
            <a:off x="-250874" y="-263817"/>
            <a:ext cx="1496741" cy="1104867"/>
          </a:xfrm>
          <a:custGeom>
            <a:rect b="b" l="l" r="r" t="t"/>
            <a:pathLst>
              <a:path extrusionOk="0" h="1104867" w="1496741">
                <a:moveTo>
                  <a:pt x="0" y="0"/>
                </a:moveTo>
                <a:lnTo>
                  <a:pt x="1496742" y="0"/>
                </a:lnTo>
                <a:lnTo>
                  <a:pt x="1496742" y="1104867"/>
                </a:lnTo>
                <a:lnTo>
                  <a:pt x="0" y="1104867"/>
                </a:lnTo>
                <a:lnTo>
                  <a:pt x="0" y="0"/>
                </a:lnTo>
                <a:close/>
              </a:path>
            </a:pathLst>
          </a:custGeom>
          <a:blipFill rotWithShape="1">
            <a:blip r:embed="rId7">
              <a:alphaModFix/>
            </a:blip>
            <a:stretch>
              <a:fillRect b="0" l="0" r="0" t="0"/>
            </a:stretch>
          </a:blipFill>
          <a:ln>
            <a:noFill/>
          </a:ln>
        </p:spPr>
      </p:sp>
      <p:grpSp>
        <p:nvGrpSpPr>
          <p:cNvPr id="239" name="Google Shape;239;p7"/>
          <p:cNvGrpSpPr/>
          <p:nvPr/>
        </p:nvGrpSpPr>
        <p:grpSpPr>
          <a:xfrm>
            <a:off x="5011557" y="6607888"/>
            <a:ext cx="7298901" cy="2893219"/>
            <a:chOff x="0" y="0"/>
            <a:chExt cx="1922344" cy="762000"/>
          </a:xfrm>
        </p:grpSpPr>
        <p:sp>
          <p:nvSpPr>
            <p:cNvPr id="240" name="Google Shape;240;p7"/>
            <p:cNvSpPr/>
            <p:nvPr/>
          </p:nvSpPr>
          <p:spPr>
            <a:xfrm>
              <a:off x="0" y="0"/>
              <a:ext cx="1922344" cy="762000"/>
            </a:xfrm>
            <a:custGeom>
              <a:rect b="b" l="l" r="r" t="t"/>
              <a:pathLst>
                <a:path extrusionOk="0" h="762000" w="1922344">
                  <a:moveTo>
                    <a:pt x="54096" y="0"/>
                  </a:moveTo>
                  <a:lnTo>
                    <a:pt x="1868249" y="0"/>
                  </a:lnTo>
                  <a:cubicBezTo>
                    <a:pt x="1898125" y="0"/>
                    <a:pt x="1922344" y="24219"/>
                    <a:pt x="1922344" y="54096"/>
                  </a:cubicBezTo>
                  <a:lnTo>
                    <a:pt x="1922344" y="707905"/>
                  </a:lnTo>
                  <a:cubicBezTo>
                    <a:pt x="1922344" y="737781"/>
                    <a:pt x="1898125" y="762000"/>
                    <a:pt x="1868249" y="762000"/>
                  </a:cubicBezTo>
                  <a:lnTo>
                    <a:pt x="54096" y="762000"/>
                  </a:lnTo>
                  <a:cubicBezTo>
                    <a:pt x="24219" y="762000"/>
                    <a:pt x="0" y="737781"/>
                    <a:pt x="0" y="707905"/>
                  </a:cubicBezTo>
                  <a:lnTo>
                    <a:pt x="0" y="54096"/>
                  </a:lnTo>
                  <a:cubicBezTo>
                    <a:pt x="0" y="24219"/>
                    <a:pt x="24219" y="0"/>
                    <a:pt x="54096" y="0"/>
                  </a:cubicBezTo>
                  <a:close/>
                </a:path>
              </a:pathLst>
            </a:custGeom>
            <a:solidFill>
              <a:srgbClr val="15789A">
                <a:alpha val="25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
            <p:cNvSpPr txBox="1"/>
            <p:nvPr/>
          </p:nvSpPr>
          <p:spPr>
            <a:xfrm>
              <a:off x="0" y="0"/>
              <a:ext cx="1922344" cy="762000"/>
            </a:xfrm>
            <a:prstGeom prst="rect">
              <a:avLst/>
            </a:prstGeom>
            <a:noFill/>
            <a:ln>
              <a:noFill/>
            </a:ln>
          </p:spPr>
          <p:txBody>
            <a:bodyPr anchorCtr="0" anchor="ctr" bIns="50800" lIns="50800" spcFirstLastPara="1" rIns="50800" wrap="square" tIns="50800">
              <a:noAutofit/>
            </a:bodyPr>
            <a:lstStyle/>
            <a:p>
              <a:pPr indent="0" lvl="0" marL="0" marR="0" rtl="0" algn="ctr">
                <a:lnSpc>
                  <a:spcPct val="1601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2" name="Google Shape;242;p7"/>
          <p:cNvSpPr txBox="1"/>
          <p:nvPr/>
        </p:nvSpPr>
        <p:spPr>
          <a:xfrm>
            <a:off x="1702142" y="142603"/>
            <a:ext cx="5917858" cy="707758"/>
          </a:xfrm>
          <a:prstGeom prst="rect">
            <a:avLst/>
          </a:prstGeom>
          <a:noFill/>
          <a:ln>
            <a:noFill/>
          </a:ln>
        </p:spPr>
        <p:txBody>
          <a:bodyPr anchorCtr="0" anchor="t" bIns="0" lIns="0" spcFirstLastPara="1" rIns="0" wrap="square" tIns="0">
            <a:spAutoFit/>
          </a:bodyPr>
          <a:lstStyle/>
          <a:p>
            <a:pPr indent="0" lvl="0" marL="0" marR="0" rtl="0" algn="ctr">
              <a:lnSpc>
                <a:spcPct val="120008"/>
              </a:lnSpc>
              <a:spcBef>
                <a:spcPts val="0"/>
              </a:spcBef>
              <a:spcAft>
                <a:spcPts val="0"/>
              </a:spcAft>
              <a:buNone/>
            </a:pPr>
            <a:r>
              <a:rPr lang="en-US" sz="4713">
                <a:solidFill>
                  <a:srgbClr val="000000"/>
                </a:solidFill>
                <a:latin typeface="Corbel"/>
                <a:ea typeface="Corbel"/>
                <a:cs typeface="Corbel"/>
                <a:sym typeface="Corbel"/>
              </a:rPr>
              <a:t>Prototype Screens</a:t>
            </a:r>
            <a:endParaRPr/>
          </a:p>
        </p:txBody>
      </p:sp>
      <p:sp>
        <p:nvSpPr>
          <p:cNvPr id="243" name="Google Shape;243;p7"/>
          <p:cNvSpPr txBox="1"/>
          <p:nvPr/>
        </p:nvSpPr>
        <p:spPr>
          <a:xfrm>
            <a:off x="5068363" y="6173262"/>
            <a:ext cx="7185300" cy="3190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1965">
                <a:solidFill>
                  <a:srgbClr val="000000"/>
                </a:solidFill>
                <a:latin typeface="Fira Sans SemiBold"/>
                <a:ea typeface="Fira Sans SemiBold"/>
                <a:cs typeface="Fira Sans SemiBold"/>
                <a:sym typeface="Fira Sans SemiBold"/>
              </a:rPr>
              <a:t>Let me walk you through a quick demo.</a:t>
            </a:r>
            <a:endParaRPr/>
          </a:p>
          <a:p>
            <a:pPr indent="0" lvl="0" marL="0" marR="0" rtl="0" algn="ctr">
              <a:lnSpc>
                <a:spcPct val="120000"/>
              </a:lnSpc>
              <a:spcBef>
                <a:spcPts val="0"/>
              </a:spcBef>
              <a:spcAft>
                <a:spcPts val="0"/>
              </a:spcAft>
              <a:buNone/>
            </a:pPr>
            <a:r>
              <a:t/>
            </a:r>
            <a:endParaRPr b="1" sz="1965">
              <a:solidFill>
                <a:srgbClr val="000000"/>
              </a:solidFill>
              <a:latin typeface="Fira Sans SemiBold"/>
              <a:ea typeface="Fira Sans SemiBold"/>
              <a:cs typeface="Fira Sans SemiBold"/>
              <a:sym typeface="Fira Sans SemiBold"/>
            </a:endParaRPr>
          </a:p>
          <a:p>
            <a:pPr indent="0" lvl="0" marL="0" marR="0" rtl="0" algn="ctr">
              <a:lnSpc>
                <a:spcPct val="131972"/>
              </a:lnSpc>
              <a:spcBef>
                <a:spcPts val="0"/>
              </a:spcBef>
              <a:spcAft>
                <a:spcPts val="0"/>
              </a:spcAft>
              <a:buNone/>
            </a:pPr>
            <a:r>
              <a:rPr lang="en-US" sz="1911">
                <a:solidFill>
                  <a:srgbClr val="000000"/>
                </a:solidFill>
                <a:latin typeface="Arial"/>
                <a:ea typeface="Arial"/>
                <a:cs typeface="Arial"/>
                <a:sym typeface="Arial"/>
              </a:rPr>
              <a:t>The user logs in with name and location → lands on the home page → uploads a skin photo → our ML model instantly analyses it → shows the predicted condition with simple do’s &amp; don’ts → also gives dermatologist suggestions based on location → and finally, the user can download a clean PDF report. This is the full end-to-end experience.</a:t>
            </a:r>
            <a:endParaRPr/>
          </a:p>
          <a:p>
            <a:pPr indent="0" lvl="0" marL="0" marR="0" rtl="0" algn="ctr">
              <a:lnSpc>
                <a:spcPct val="46153"/>
              </a:lnSpc>
              <a:spcBef>
                <a:spcPts val="0"/>
              </a:spcBef>
              <a:spcAft>
                <a:spcPts val="0"/>
              </a:spcAft>
              <a:buNone/>
            </a:pPr>
            <a:r>
              <a:t/>
            </a:r>
            <a:endParaRPr sz="1911">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8E8"/>
        </a:solidFill>
      </p:bgPr>
    </p:bg>
    <p:spTree>
      <p:nvGrpSpPr>
        <p:cNvPr id="247" name="Shape 247"/>
        <p:cNvGrpSpPr/>
        <p:nvPr/>
      </p:nvGrpSpPr>
      <p:grpSpPr>
        <a:xfrm>
          <a:off x="0" y="0"/>
          <a:ext cx="0" cy="0"/>
          <a:chOff x="0" y="0"/>
          <a:chExt cx="0" cy="0"/>
        </a:xfrm>
      </p:grpSpPr>
      <p:sp>
        <p:nvSpPr>
          <p:cNvPr id="248" name="Google Shape;248;p8"/>
          <p:cNvSpPr/>
          <p:nvPr/>
        </p:nvSpPr>
        <p:spPr>
          <a:xfrm rot="-5400000">
            <a:off x="15350960" y="7421092"/>
            <a:ext cx="3266890" cy="3674416"/>
          </a:xfrm>
          <a:custGeom>
            <a:rect b="b" l="l" r="r" t="t"/>
            <a:pathLst>
              <a:path extrusionOk="0" h="3674416" w="3266890">
                <a:moveTo>
                  <a:pt x="0" y="0"/>
                </a:moveTo>
                <a:lnTo>
                  <a:pt x="3266890" y="0"/>
                </a:lnTo>
                <a:lnTo>
                  <a:pt x="3266890" y="3674416"/>
                </a:lnTo>
                <a:lnTo>
                  <a:pt x="0" y="3674416"/>
                </a:lnTo>
                <a:lnTo>
                  <a:pt x="0" y="0"/>
                </a:lnTo>
                <a:close/>
              </a:path>
            </a:pathLst>
          </a:custGeom>
          <a:blipFill rotWithShape="1">
            <a:blip r:embed="rId3">
              <a:alphaModFix/>
            </a:blip>
            <a:stretch>
              <a:fillRect b="0" l="0" r="0" t="0"/>
            </a:stretch>
          </a:blipFill>
          <a:ln>
            <a:noFill/>
          </a:ln>
        </p:spPr>
      </p:sp>
      <p:sp>
        <p:nvSpPr>
          <p:cNvPr id="249" name="Google Shape;249;p8"/>
          <p:cNvSpPr/>
          <p:nvPr/>
        </p:nvSpPr>
        <p:spPr>
          <a:xfrm>
            <a:off x="12907317" y="-3718272"/>
            <a:ext cx="9650917" cy="8229600"/>
          </a:xfrm>
          <a:custGeom>
            <a:rect b="b" l="l" r="r" t="t"/>
            <a:pathLst>
              <a:path extrusionOk="0" h="8229600" w="9650917">
                <a:moveTo>
                  <a:pt x="0" y="0"/>
                </a:moveTo>
                <a:lnTo>
                  <a:pt x="9650917" y="0"/>
                </a:lnTo>
                <a:lnTo>
                  <a:pt x="9650917" y="8229600"/>
                </a:lnTo>
                <a:lnTo>
                  <a:pt x="0" y="8229600"/>
                </a:lnTo>
                <a:lnTo>
                  <a:pt x="0" y="0"/>
                </a:lnTo>
                <a:close/>
              </a:path>
            </a:pathLst>
          </a:custGeom>
          <a:blipFill rotWithShape="1">
            <a:blip r:embed="rId4">
              <a:alphaModFix/>
            </a:blip>
            <a:stretch>
              <a:fillRect b="0" l="0" r="0" t="0"/>
            </a:stretch>
          </a:blipFill>
          <a:ln>
            <a:noFill/>
          </a:ln>
        </p:spPr>
      </p:sp>
      <p:sp>
        <p:nvSpPr>
          <p:cNvPr id="250" name="Google Shape;250;p8"/>
          <p:cNvSpPr/>
          <p:nvPr/>
        </p:nvSpPr>
        <p:spPr>
          <a:xfrm rot="10800000">
            <a:off x="-4270234" y="5775672"/>
            <a:ext cx="9650917" cy="8229600"/>
          </a:xfrm>
          <a:custGeom>
            <a:rect b="b" l="l" r="r" t="t"/>
            <a:pathLst>
              <a:path extrusionOk="0" h="8229600" w="9650917">
                <a:moveTo>
                  <a:pt x="9650917" y="8229600"/>
                </a:moveTo>
                <a:lnTo>
                  <a:pt x="0" y="8229600"/>
                </a:lnTo>
                <a:lnTo>
                  <a:pt x="0" y="0"/>
                </a:lnTo>
                <a:lnTo>
                  <a:pt x="9650917" y="0"/>
                </a:lnTo>
                <a:lnTo>
                  <a:pt x="9650917" y="8229600"/>
                </a:lnTo>
                <a:close/>
              </a:path>
            </a:pathLst>
          </a:custGeom>
          <a:blipFill rotWithShape="1">
            <a:blip r:embed="rId4">
              <a:alphaModFix/>
            </a:blip>
            <a:stretch>
              <a:fillRect b="0" l="0" r="0" t="0"/>
            </a:stretch>
          </a:blipFill>
          <a:ln>
            <a:noFill/>
          </a:ln>
        </p:spPr>
      </p:sp>
      <p:grpSp>
        <p:nvGrpSpPr>
          <p:cNvPr id="251" name="Google Shape;251;p8"/>
          <p:cNvGrpSpPr/>
          <p:nvPr/>
        </p:nvGrpSpPr>
        <p:grpSpPr>
          <a:xfrm>
            <a:off x="373972" y="3947001"/>
            <a:ext cx="17540057" cy="1570863"/>
            <a:chOff x="0" y="-9525"/>
            <a:chExt cx="4619603" cy="413725"/>
          </a:xfrm>
        </p:grpSpPr>
        <p:sp>
          <p:nvSpPr>
            <p:cNvPr id="252" name="Google Shape;252;p8"/>
            <p:cNvSpPr/>
            <p:nvPr/>
          </p:nvSpPr>
          <p:spPr>
            <a:xfrm>
              <a:off x="0" y="0"/>
              <a:ext cx="4619603" cy="404200"/>
            </a:xfrm>
            <a:custGeom>
              <a:rect b="b" l="l" r="r" t="t"/>
              <a:pathLst>
                <a:path extrusionOk="0" h="404200" w="4619603">
                  <a:moveTo>
                    <a:pt x="22511" y="0"/>
                  </a:moveTo>
                  <a:lnTo>
                    <a:pt x="4597093" y="0"/>
                  </a:lnTo>
                  <a:cubicBezTo>
                    <a:pt x="4603063" y="0"/>
                    <a:pt x="4608788" y="2372"/>
                    <a:pt x="4613010" y="6593"/>
                  </a:cubicBezTo>
                  <a:cubicBezTo>
                    <a:pt x="4617232" y="10815"/>
                    <a:pt x="4619603" y="16540"/>
                    <a:pt x="4619603" y="22511"/>
                  </a:cubicBezTo>
                  <a:lnTo>
                    <a:pt x="4619603" y="381690"/>
                  </a:lnTo>
                  <a:cubicBezTo>
                    <a:pt x="4619603" y="394122"/>
                    <a:pt x="4609525" y="404200"/>
                    <a:pt x="4597093" y="404200"/>
                  </a:cubicBezTo>
                  <a:lnTo>
                    <a:pt x="22511" y="404200"/>
                  </a:lnTo>
                  <a:cubicBezTo>
                    <a:pt x="10078" y="404200"/>
                    <a:pt x="0" y="394122"/>
                    <a:pt x="0" y="381690"/>
                  </a:cubicBezTo>
                  <a:lnTo>
                    <a:pt x="0" y="22511"/>
                  </a:lnTo>
                  <a:cubicBezTo>
                    <a:pt x="0" y="10078"/>
                    <a:pt x="10078" y="0"/>
                    <a:pt x="22511" y="0"/>
                  </a:cubicBezTo>
                  <a:close/>
                </a:path>
              </a:pathLst>
            </a:custGeom>
            <a:solidFill>
              <a:srgbClr val="D0E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8"/>
            <p:cNvSpPr txBox="1"/>
            <p:nvPr/>
          </p:nvSpPr>
          <p:spPr>
            <a:xfrm>
              <a:off x="0" y="-9525"/>
              <a:ext cx="4619603" cy="413725"/>
            </a:xfrm>
            <a:prstGeom prst="rect">
              <a:avLst/>
            </a:prstGeom>
            <a:noFill/>
            <a:ln>
              <a:noFill/>
            </a:ln>
          </p:spPr>
          <p:txBody>
            <a:bodyPr anchorCtr="0" anchor="ctr" bIns="50800" lIns="50800" spcFirstLastPara="1" rIns="50800" wrap="square" tIns="50800">
              <a:noAutofit/>
            </a:bodyPr>
            <a:lstStyle/>
            <a:p>
              <a:pPr indent="0" lvl="0" marL="0" marR="0" rtl="0" algn="ctr">
                <a:lnSpc>
                  <a:spcPct val="173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4" name="Google Shape;254;p8"/>
          <p:cNvGrpSpPr/>
          <p:nvPr/>
        </p:nvGrpSpPr>
        <p:grpSpPr>
          <a:xfrm>
            <a:off x="373972" y="3947001"/>
            <a:ext cx="17540057" cy="1570863"/>
            <a:chOff x="0" y="-9525"/>
            <a:chExt cx="4619603" cy="413725"/>
          </a:xfrm>
        </p:grpSpPr>
        <p:sp>
          <p:nvSpPr>
            <p:cNvPr id="255" name="Google Shape;255;p8"/>
            <p:cNvSpPr/>
            <p:nvPr/>
          </p:nvSpPr>
          <p:spPr>
            <a:xfrm>
              <a:off x="0" y="0"/>
              <a:ext cx="4619603" cy="404200"/>
            </a:xfrm>
            <a:custGeom>
              <a:rect b="b" l="l" r="r" t="t"/>
              <a:pathLst>
                <a:path extrusionOk="0" h="404200" w="4619603">
                  <a:moveTo>
                    <a:pt x="22511" y="0"/>
                  </a:moveTo>
                  <a:lnTo>
                    <a:pt x="4597093" y="0"/>
                  </a:lnTo>
                  <a:cubicBezTo>
                    <a:pt x="4603063" y="0"/>
                    <a:pt x="4608788" y="2372"/>
                    <a:pt x="4613010" y="6593"/>
                  </a:cubicBezTo>
                  <a:cubicBezTo>
                    <a:pt x="4617232" y="10815"/>
                    <a:pt x="4619603" y="16540"/>
                    <a:pt x="4619603" y="22511"/>
                  </a:cubicBezTo>
                  <a:lnTo>
                    <a:pt x="4619603" y="381690"/>
                  </a:lnTo>
                  <a:cubicBezTo>
                    <a:pt x="4619603" y="394122"/>
                    <a:pt x="4609525" y="404200"/>
                    <a:pt x="4597093" y="404200"/>
                  </a:cubicBezTo>
                  <a:lnTo>
                    <a:pt x="22511" y="404200"/>
                  </a:lnTo>
                  <a:cubicBezTo>
                    <a:pt x="10078" y="404200"/>
                    <a:pt x="0" y="394122"/>
                    <a:pt x="0" y="381690"/>
                  </a:cubicBezTo>
                  <a:lnTo>
                    <a:pt x="0" y="22511"/>
                  </a:lnTo>
                  <a:cubicBezTo>
                    <a:pt x="0" y="10078"/>
                    <a:pt x="10078" y="0"/>
                    <a:pt x="22511"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txBox="1"/>
            <p:nvPr/>
          </p:nvSpPr>
          <p:spPr>
            <a:xfrm>
              <a:off x="0" y="-9525"/>
              <a:ext cx="4619603" cy="413725"/>
            </a:xfrm>
            <a:prstGeom prst="rect">
              <a:avLst/>
            </a:prstGeom>
            <a:noFill/>
            <a:ln>
              <a:noFill/>
            </a:ln>
          </p:spPr>
          <p:txBody>
            <a:bodyPr anchorCtr="0" anchor="ctr" bIns="50800" lIns="50800" spcFirstLastPara="1" rIns="50800" wrap="square" tIns="50800">
              <a:noAutofit/>
            </a:bodyPr>
            <a:lstStyle/>
            <a:p>
              <a:pPr indent="0" lvl="0" marL="0" marR="0" rtl="0" algn="ctr">
                <a:lnSpc>
                  <a:spcPct val="17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7" name="Google Shape;257;p8"/>
          <p:cNvSpPr txBox="1"/>
          <p:nvPr/>
        </p:nvSpPr>
        <p:spPr>
          <a:xfrm>
            <a:off x="206300" y="483850"/>
            <a:ext cx="12916800" cy="2550900"/>
          </a:xfrm>
          <a:prstGeom prst="rect">
            <a:avLst/>
          </a:prstGeom>
          <a:noFill/>
          <a:ln>
            <a:noFill/>
          </a:ln>
        </p:spPr>
        <p:txBody>
          <a:bodyPr anchorCtr="0" anchor="t" bIns="0" lIns="0" spcFirstLastPara="1" rIns="0" wrap="square" tIns="0">
            <a:spAutoFit/>
          </a:bodyPr>
          <a:lstStyle/>
          <a:p>
            <a:pPr indent="0" lvl="0" marL="0" marR="0" rtl="0" algn="ctr">
              <a:lnSpc>
                <a:spcPct val="106999"/>
              </a:lnSpc>
              <a:spcBef>
                <a:spcPts val="0"/>
              </a:spcBef>
              <a:spcAft>
                <a:spcPts val="0"/>
              </a:spcAft>
              <a:buNone/>
            </a:pPr>
            <a:r>
              <a:rPr lang="en-US" sz="16572">
                <a:solidFill>
                  <a:srgbClr val="86C7ED"/>
                </a:solidFill>
                <a:latin typeface="Arial"/>
                <a:ea typeface="Arial"/>
                <a:cs typeface="Arial"/>
                <a:sym typeface="Arial"/>
              </a:rPr>
              <a:t>MED</a:t>
            </a:r>
            <a:r>
              <a:rPr lang="en-US" sz="16572">
                <a:solidFill>
                  <a:srgbClr val="303030"/>
                </a:solidFill>
                <a:latin typeface="Arial"/>
                <a:ea typeface="Arial"/>
                <a:cs typeface="Arial"/>
                <a:sym typeface="Arial"/>
              </a:rPr>
              <a:t>VISION</a:t>
            </a:r>
            <a:endParaRPr/>
          </a:p>
        </p:txBody>
      </p:sp>
      <p:sp>
        <p:nvSpPr>
          <p:cNvPr id="258" name="Google Shape;258;p8"/>
          <p:cNvSpPr txBox="1"/>
          <p:nvPr/>
        </p:nvSpPr>
        <p:spPr>
          <a:xfrm>
            <a:off x="10958154" y="493303"/>
            <a:ext cx="5371500" cy="2532000"/>
          </a:xfrm>
          <a:prstGeom prst="rect">
            <a:avLst/>
          </a:prstGeom>
          <a:noFill/>
          <a:ln>
            <a:noFill/>
          </a:ln>
        </p:spPr>
        <p:txBody>
          <a:bodyPr anchorCtr="0" anchor="t" bIns="0" lIns="0" spcFirstLastPara="1" rIns="0" wrap="square" tIns="0">
            <a:spAutoFit/>
          </a:bodyPr>
          <a:lstStyle/>
          <a:p>
            <a:pPr indent="0" lvl="0" marL="0" marR="0" rtl="0" algn="ctr">
              <a:lnSpc>
                <a:spcPct val="106997"/>
              </a:lnSpc>
              <a:spcBef>
                <a:spcPts val="0"/>
              </a:spcBef>
              <a:spcAft>
                <a:spcPts val="0"/>
              </a:spcAft>
              <a:buNone/>
            </a:pPr>
            <a:r>
              <a:rPr lang="en-US" sz="16449">
                <a:solidFill>
                  <a:srgbClr val="303030"/>
                </a:solidFill>
                <a:latin typeface="Arial"/>
                <a:ea typeface="Arial"/>
                <a:cs typeface="Arial"/>
                <a:sym typeface="Arial"/>
              </a:rPr>
              <a:t>AI</a:t>
            </a:r>
            <a:endParaRPr/>
          </a:p>
        </p:txBody>
      </p:sp>
      <p:sp>
        <p:nvSpPr>
          <p:cNvPr id="259" name="Google Shape;259;p8"/>
          <p:cNvSpPr txBox="1"/>
          <p:nvPr/>
        </p:nvSpPr>
        <p:spPr>
          <a:xfrm>
            <a:off x="1249342" y="2966134"/>
            <a:ext cx="7361258" cy="839589"/>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lang="en-US" sz="4942">
                <a:solidFill>
                  <a:srgbClr val="000000"/>
                </a:solidFill>
                <a:latin typeface="Mali"/>
                <a:ea typeface="Mali"/>
                <a:cs typeface="Mali"/>
                <a:sym typeface="Mali"/>
              </a:rPr>
              <a:t>Skin Health, Simplified</a:t>
            </a:r>
            <a:endParaRPr/>
          </a:p>
        </p:txBody>
      </p:sp>
      <p:sp>
        <p:nvSpPr>
          <p:cNvPr id="260" name="Google Shape;260;p8"/>
          <p:cNvSpPr txBox="1"/>
          <p:nvPr/>
        </p:nvSpPr>
        <p:spPr>
          <a:xfrm>
            <a:off x="0" y="4136367"/>
            <a:ext cx="18184276" cy="1218565"/>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399">
                <a:solidFill>
                  <a:srgbClr val="000000"/>
                </a:solidFill>
                <a:latin typeface="Arial"/>
                <a:ea typeface="Arial"/>
                <a:cs typeface="Arial"/>
                <a:sym typeface="Arial"/>
              </a:rPr>
              <a:t>If this aligns with your vision, select MedVision for the next round — we’re ready to create something truly valuable</a:t>
            </a:r>
            <a:endParaRPr/>
          </a:p>
        </p:txBody>
      </p:sp>
      <p:sp>
        <p:nvSpPr>
          <p:cNvPr id="261" name="Google Shape;261;p8"/>
          <p:cNvSpPr txBox="1"/>
          <p:nvPr/>
        </p:nvSpPr>
        <p:spPr>
          <a:xfrm>
            <a:off x="1550780" y="5832189"/>
            <a:ext cx="14778878" cy="3311704"/>
          </a:xfrm>
          <a:prstGeom prst="rect">
            <a:avLst/>
          </a:prstGeom>
          <a:noFill/>
          <a:ln>
            <a:noFill/>
          </a:ln>
        </p:spPr>
        <p:txBody>
          <a:bodyPr anchorCtr="0" anchor="t" bIns="0" lIns="0" spcFirstLastPara="1" rIns="0" wrap="square" tIns="0">
            <a:spAutoFit/>
          </a:bodyPr>
          <a:lstStyle/>
          <a:p>
            <a:pPr indent="0" lvl="0" marL="0" marR="0" rtl="0" algn="ctr">
              <a:lnSpc>
                <a:spcPct val="140038"/>
              </a:lnSpc>
              <a:spcBef>
                <a:spcPts val="0"/>
              </a:spcBef>
              <a:spcAft>
                <a:spcPts val="0"/>
              </a:spcAft>
              <a:buNone/>
            </a:pPr>
            <a:r>
              <a:rPr lang="en-US" sz="3117">
                <a:solidFill>
                  <a:srgbClr val="000000"/>
                </a:solidFill>
                <a:latin typeface="Arimo"/>
                <a:ea typeface="Arimo"/>
                <a:cs typeface="Arimo"/>
                <a:sym typeface="Arimo"/>
              </a:rPr>
              <a:t>In short, MedVision is fast, practical, and built for real-world use. Our team is ready to take this prototype into a fully deployable product with your support.</a:t>
            </a:r>
            <a:endParaRPr/>
          </a:p>
          <a:p>
            <a:pPr indent="0" lvl="0" marL="0" marR="0" rtl="0" algn="ctr">
              <a:lnSpc>
                <a:spcPct val="140038"/>
              </a:lnSpc>
              <a:spcBef>
                <a:spcPts val="0"/>
              </a:spcBef>
              <a:spcAft>
                <a:spcPts val="0"/>
              </a:spcAft>
              <a:buNone/>
            </a:pPr>
            <a:r>
              <a:rPr lang="en-US" sz="3117">
                <a:solidFill>
                  <a:srgbClr val="000000"/>
                </a:solidFill>
                <a:latin typeface="Arimo"/>
                <a:ea typeface="Arimo"/>
                <a:cs typeface="Arimo"/>
                <a:sym typeface="Arimo"/>
              </a:rPr>
              <a:t>We’re asking for one thing today  the opportunity to move this idea forward and build a solution that genuinely helps people.</a:t>
            </a:r>
            <a:endParaRPr/>
          </a:p>
          <a:p>
            <a:pPr indent="0" lvl="0" marL="0" marR="0" rtl="0" algn="ctr">
              <a:lnSpc>
                <a:spcPct val="140038"/>
              </a:lnSpc>
              <a:spcBef>
                <a:spcPts val="0"/>
              </a:spcBef>
              <a:spcAft>
                <a:spcPts val="0"/>
              </a:spcAft>
              <a:buNone/>
            </a:pPr>
            <a:r>
              <a:rPr lang="en-US" sz="3117">
                <a:solidFill>
                  <a:srgbClr val="000000"/>
                </a:solidFill>
                <a:latin typeface="Arimo"/>
                <a:ea typeface="Arimo"/>
                <a:cs typeface="Arimo"/>
                <a:sym typeface="Arimo"/>
              </a:rPr>
              <a:t>Thank you.</a:t>
            </a:r>
            <a:endParaRPr/>
          </a:p>
          <a:p>
            <a:pPr indent="0" lvl="0" marL="0" marR="0" rtl="0" algn="ctr">
              <a:lnSpc>
                <a:spcPct val="140038"/>
              </a:lnSpc>
              <a:spcBef>
                <a:spcPts val="0"/>
              </a:spcBef>
              <a:spcAft>
                <a:spcPts val="0"/>
              </a:spcAft>
              <a:buNone/>
            </a:pPr>
            <a:r>
              <a:t/>
            </a:r>
            <a:endParaRPr sz="3117">
              <a:solidFill>
                <a:srgbClr val="000000"/>
              </a:solidFill>
              <a:latin typeface="Arimo"/>
              <a:ea typeface="Arimo"/>
              <a:cs typeface="Arimo"/>
              <a:sym typeface="Arim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OM</dc:creator>
</cp:coreProperties>
</file>